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y="5143500" cx="9144000"/>
  <p:notesSz cx="6858000" cy="9144000"/>
  <p:embeddedFontLst>
    <p:embeddedFont>
      <p:font typeface="Montserrat"/>
      <p:regular r:id="rId39"/>
      <p:bold r:id="rId40"/>
      <p:italic r:id="rId41"/>
      <p:boldItalic r:id="rId42"/>
    </p:embeddedFont>
    <p:embeddedFont>
      <p:font typeface="La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CC1E70-234D-42BC-B80A-EBE954F6EE46}">
  <a:tblStyle styleId="{1CCC1E70-234D-42BC-B80A-EBE954F6EE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3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5.xml"/><Relationship Id="rId44" Type="http://schemas.openxmlformats.org/officeDocument/2006/relationships/font" Target="fonts/Lato-bold.fntdata"/><Relationship Id="rId21" Type="http://schemas.openxmlformats.org/officeDocument/2006/relationships/slide" Target="slides/slide14.xml"/><Relationship Id="rId43" Type="http://schemas.openxmlformats.org/officeDocument/2006/relationships/font" Target="fonts/Lato-regular.fntdata"/><Relationship Id="rId24" Type="http://schemas.openxmlformats.org/officeDocument/2006/relationships/slide" Target="slides/slide17.xml"/><Relationship Id="rId46" Type="http://schemas.openxmlformats.org/officeDocument/2006/relationships/font" Target="fonts/Lato-boldItalic.fntdata"/><Relationship Id="rId23" Type="http://schemas.openxmlformats.org/officeDocument/2006/relationships/slide" Target="slides/slide16.xml"/><Relationship Id="rId45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f010fee24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f010fee24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software platforms available to use to transform common computer hardware into a fully functional NAS.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we’re going to talk about 2 of them.  TrueNAS SCALE and Unraid.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bf010fee24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bf010fee24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Initially started in 2005 as FreeNAS Project.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the m0n0wall embedded firewall and FreeBSD 6.0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Rebranded to TrueNAS CORE in March 2020.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Debian Linux based product announced in October 2020 - TrueNAS SCALE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TrueNAS SCALE made generally available in February 2022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f010fee24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bf010fee2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Share files via Windows SMB 2 and 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Share files via UNIX NFS v3/v4/v4.1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Block level storage via iSCSI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Data replication via rsync and ZFS snapshots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Cloud Sync Tasks to send, receive, or synchronize (backup) with a cloud storage provider.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Supports Amazon S3, Backblaze B2, Box, Dropbox, Google Cloud Storage, Google Drive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Virtual Machines using KVM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using Docker and Kubernetes (k3s)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f010fee24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bf010fee24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Open-source storage platform.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Uses copy-on-write at the filesystem and disk-management level.  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you write a file, it writes out a new version of the block you modified, then updates the file's metadata to unlink the old block, and link the new block you just wrote.  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prevents problems where a write can be interrupted by power loss and cause filesystem corruption and inconsistency (RAID write hole)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Protection against data corruption via integrity checking for both data and metadata.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Continuous integrity verification and automatic “self-healing” repair.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storage capacities, space saving with transparent compression.  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 increase data pools, supports hot-spares.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Local and remote replication - send only changed blocks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bf010fee2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bf010fee2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VDEV (virtual device) is a cluster of disks, typically via software RAID to manage redundancy.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6aa56a4759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6aa56a4759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RAID0:  Combine multiple disks for read/write.  If one disk fails, all data lost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RAID1: A</a:t>
            </a:r>
            <a:r>
              <a:rPr lang="en"/>
              <a:t>ll data mirrored on multiple drives.  More wasted space, but more redundancy in case a drive fails.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RAID5: Parity blocks with data spread across drives.  If one disk in a VDEV fails, it can be rebuilt using parity data on the other disks.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RAID6: Two or three drives of parity data, can withstand multiple disks failing.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6aa56a4759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6aa56a4759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ARC/L2ARC Read Caches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Synchronous vs Asynchronous Writes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TrueNAS will run a scrub task on new pools created every Sunday at 12AM.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Deduplication means that identical data is only stored once, reduces storage size.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6aa56a4759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6aa56a4759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6aa56a4759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6aa56a4759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click on individual resources, or go to Reporting to see more details on active usage.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ZFS will use up available RAM as much as needed.  More RAM for read caching.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go through left side menus to create shares, adjust storage, manage users, and control virtual machines and apps.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6aa56a4759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6aa56a4759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have 2 pools created from all my drives.  All the 14TB drives are mirrored and then striped (RAID-Z10)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two Western Digital Purple drives are in a mirror for storing </a:t>
            </a:r>
            <a:r>
              <a:rPr lang="en"/>
              <a:t>surveillance</a:t>
            </a:r>
            <a:r>
              <a:rPr lang="en"/>
              <a:t> camera footage.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f010fee24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bf010fee24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Uses KVM (Kernel-based Virtual Machine).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use hardware NIC, or create a bridge to share interface and get access to shares.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customize hardware, including CPU, Memory, Disk, NIC, and GPU.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based display access using Spice Javascript Client.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bf010fee24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bf010fee24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Options to add/remove devices to the VM, power on/off, copy, open a display or shell.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f010fee2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f010fee2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Applications are run using k3s, a lightweight Kubernetes distribution.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Applications are deployed via Helm charts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When Applications are enabled, it creates an ix-applications dataset on your chosen pool to store all container related data.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catalogs can be added, but at your own risk (i.e. TrueCharts)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bf010fee24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bf010fee24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tiers of applications.  There are an Enterprise tier for paid users, which are directly supported by iXsystems.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official tier have been tested more thoroughly.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community apps have had some basic testing done.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Third party catalogs are available, there has been some drama there due to changes between versions.  Use at your own risk.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bf010fee24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bf010fee24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application I run on my TrueNAS server is Pihole.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bf010fee24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bf010fee24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TrueCommand is a web based system for controlling and managing multiple TrueNAS systems.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run most of my applications in a Proxmox clustered environment.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f010fee24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bf010fee24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GlusterFS is an open-source software-based network-attached filesystem.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be deployed on top of ZFS to “scale out” to multiple file servers.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GlusterFS has been deprecated in Kubernetes 1.25 due to lack of maintenance.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TrueNAS SCALE 24.04 has removed the deprecated gluster backend.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TrueCommand 3.0 has not passed validation for Clustering.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clustering feature is scheduled for removal in a future revision.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Future of clustering on TrueNAS SCALE is currently uncertain.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bf010fee24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bf010fee24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bf010fee24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bf010fee24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BTRFS limitations - write hole for RAID.  RAID5/6 not recommended.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Unraid storage limitation - max 30 drives total (28 data, 2 parity)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Able to use disks of different sizes, extend and resize array.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bf010fee2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bf010fee2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bf010fee24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bf010fee24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Netgear ReadyNAS Pro 6 Business - 6 Bay NAS - Purchased in 2010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RNDP6000-100NAS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laptop ram, full dual-core Intel CPU, dual 1Gbps NIC.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to upgrade BIOS and install TrueNAS SCALE by adding a VGA header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bf010fee24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bf010fee24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audience if they’re </a:t>
            </a:r>
            <a:r>
              <a:rPr lang="en"/>
              <a:t>currently</a:t>
            </a:r>
            <a:r>
              <a:rPr lang="en"/>
              <a:t> using a NAS, and what kind.  Ask to put in chat.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bf010fee24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bf010fee24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bf010fee24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bf010fee24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6aa56a4759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6aa56a4759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bf010fee2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bf010fee2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File-level computer data storage server.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connected available storage for both clients and servers.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Files typically shared using a network communication protocol like SMB, NFS, FTP, etc.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 NAS typically enough enough resources to host some applications and run other </a:t>
            </a:r>
            <a:r>
              <a:rPr lang="en"/>
              <a:t>tasks.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f010fee24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bf010fee2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Removes the capacity limitation of your computer’s local storage.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Faster access to your files.  No need to find a portable HD, DVD or USB stick with the files you need.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Automated backup, with redundancy to withstand one or more hard drive failures.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 drives are a matter time until failure.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Ability to share files on your local network, host and run applications.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f010fee24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bf010fee2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spinning disk hard drive storage has become progressively inexpensive.  Disks are getting larger and larger.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 per GB has decreased.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Older computer hardware can easily be converted into a NAS.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f010fee24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bf010fee24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Home units from Synology, QNAP, Western Digital, NetGear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Enterprise offerings from Dell, HP, Lenovo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Shoutout to my boys at 45 Drives!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bf010fee24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bf010fee24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Open Source, Hyperconverged Infrastructure Solution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Free to download and use, Open Source, Built on Debian Linux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Built on the OpenZFS filesystem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" name="Google Shape;136;p14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37" name="Google Shape;137;p14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14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2" name="Google Shape;142;p14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3" name="Google Shape;14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46" name="Google Shape;146;p1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" name="Google Shape;164;p1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5" name="Google Shape;1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8" name="Google Shape;168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" name="Google Shape;171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75" name="Google Shape;175;p1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8" name="Google Shape;178;p17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9" name="Google Shape;179;p17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0" name="Google Shape;18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83" name="Google Shape;183;p1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" name="Google Shape;18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6" name="Google Shape;18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1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89" name="Google Shape;189;p1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" name="Google Shape;191;p19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2" name="Google Shape;192;p19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3" name="Google Shape;19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96" name="Google Shape;196;p20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" name="Google Shape;214;p20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5" name="Google Shape;21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18" name="Google Shape;218;p2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" name="Google Shape;220;p21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1" name="Google Shape;221;p21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22" name="Google Shape;222;p21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3" name="Google Shape;22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22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226" name="Google Shape;226;p22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" name="Google Shape;228;p22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29" name="Google Shape;22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32" name="Google Shape;232;p2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0" name="Google Shape;250;p23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1" name="Google Shape;251;p23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2" name="Google Shape;25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2" name="Google Shape;13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" name="Google Shape;13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3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1.png"/><Relationship Id="rId6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8.png"/><Relationship Id="rId13" Type="http://schemas.openxmlformats.org/officeDocument/2006/relationships/image" Target="../media/image60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Relationship Id="rId4" Type="http://schemas.openxmlformats.org/officeDocument/2006/relationships/image" Target="../media/image46.png"/><Relationship Id="rId9" Type="http://schemas.openxmlformats.org/officeDocument/2006/relationships/image" Target="../media/image54.png"/><Relationship Id="rId15" Type="http://schemas.openxmlformats.org/officeDocument/2006/relationships/image" Target="../media/image65.png"/><Relationship Id="rId14" Type="http://schemas.openxmlformats.org/officeDocument/2006/relationships/image" Target="../media/image53.png"/><Relationship Id="rId16" Type="http://schemas.openxmlformats.org/officeDocument/2006/relationships/image" Target="../media/image57.png"/><Relationship Id="rId5" Type="http://schemas.openxmlformats.org/officeDocument/2006/relationships/image" Target="../media/image47.png"/><Relationship Id="rId6" Type="http://schemas.openxmlformats.org/officeDocument/2006/relationships/image" Target="../media/image51.png"/><Relationship Id="rId7" Type="http://schemas.openxmlformats.org/officeDocument/2006/relationships/image" Target="../media/image50.png"/><Relationship Id="rId8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Relationship Id="rId4" Type="http://schemas.openxmlformats.org/officeDocument/2006/relationships/image" Target="../media/image7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Relationship Id="rId4" Type="http://schemas.openxmlformats.org/officeDocument/2006/relationships/image" Target="../media/image74.png"/><Relationship Id="rId5" Type="http://schemas.openxmlformats.org/officeDocument/2006/relationships/image" Target="../media/image6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unraid.net/blog/pricing-change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backblaze.com/blog/hard-drive-cost-per-gigabyte/" TargetMode="External"/><Relationship Id="rId4" Type="http://schemas.openxmlformats.org/officeDocument/2006/relationships/hyperlink" Target="https://www.truenas.com/truenas-scale/" TargetMode="External"/><Relationship Id="rId5" Type="http://schemas.openxmlformats.org/officeDocument/2006/relationships/hyperlink" Target="https://itsfoss.com/what-is-zfs/" TargetMode="External"/><Relationship Id="rId6" Type="http://schemas.openxmlformats.org/officeDocument/2006/relationships/hyperlink" Target="https://www.45drives.com/community/articles/how-zfs-organizes-its-data/" TargetMode="External"/><Relationship Id="rId7" Type="http://schemas.openxmlformats.org/officeDocument/2006/relationships/hyperlink" Target="https://www.45drives.com/community/articles/zfs-caching/" TargetMode="External"/><Relationship Id="rId8" Type="http://schemas.openxmlformats.org/officeDocument/2006/relationships/hyperlink" Target="https://www.45drives.com/community/articles/zfs-best-practices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forms.gle/Ze1eLZC7LFSgHnqH6" TargetMode="External"/><Relationship Id="rId4" Type="http://schemas.openxmlformats.org/officeDocument/2006/relationships/image" Target="../media/image69.png"/><Relationship Id="rId5" Type="http://schemas.openxmlformats.org/officeDocument/2006/relationships/image" Target="../media/image7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hyperlink" Target="https://www.linuxtek.ca/contact/" TargetMode="External"/><Relationship Id="rId5" Type="http://schemas.openxmlformats.org/officeDocument/2006/relationships/hyperlink" Target="https://www.linkedin.com/in/jason-paul-it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4.jpg"/><Relationship Id="rId5" Type="http://schemas.openxmlformats.org/officeDocument/2006/relationships/image" Target="../media/image9.png"/><Relationship Id="rId6" Type="http://schemas.openxmlformats.org/officeDocument/2006/relationships/image" Target="../media/image1.jpg"/><Relationship Id="rId7" Type="http://schemas.openxmlformats.org/officeDocument/2006/relationships/image" Target="../media/image32.png"/><Relationship Id="rId8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350" y="176774"/>
            <a:ext cx="5498077" cy="11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2888" y="3180425"/>
            <a:ext cx="2718225" cy="18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6388" y="1555771"/>
            <a:ext cx="1588700" cy="16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TrueNAS Project Timeline</a:t>
            </a:r>
            <a:endParaRPr/>
          </a:p>
        </p:txBody>
      </p:sp>
      <p:pic>
        <p:nvPicPr>
          <p:cNvPr id="325" name="Google Shape;3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13" y="3227652"/>
            <a:ext cx="2779434" cy="9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25" y="2258053"/>
            <a:ext cx="2654050" cy="71877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4"/>
          <p:cNvSpPr txBox="1"/>
          <p:nvPr/>
        </p:nvSpPr>
        <p:spPr>
          <a:xfrm>
            <a:off x="1120913" y="1723900"/>
            <a:ext cx="8559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2005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2900" y="2314750"/>
            <a:ext cx="2654052" cy="5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4"/>
          <p:cNvSpPr txBox="1"/>
          <p:nvPr/>
        </p:nvSpPr>
        <p:spPr>
          <a:xfrm>
            <a:off x="4155438" y="1760350"/>
            <a:ext cx="9366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0" name="Google Shape;33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2900" y="3184575"/>
            <a:ext cx="2500626" cy="1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425" y="2258050"/>
            <a:ext cx="2319500" cy="4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9726" y="3263962"/>
            <a:ext cx="3041941" cy="84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4"/>
          <p:cNvSpPr txBox="1"/>
          <p:nvPr/>
        </p:nvSpPr>
        <p:spPr>
          <a:xfrm>
            <a:off x="7270675" y="1723900"/>
            <a:ext cx="11061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2022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TrueNAS SCALE Features</a:t>
            </a:r>
            <a:endParaRPr/>
          </a:p>
        </p:txBody>
      </p:sp>
      <p:sp>
        <p:nvSpPr>
          <p:cNvPr id="339" name="Google Shape;339;p35"/>
          <p:cNvSpPr txBox="1"/>
          <p:nvPr/>
        </p:nvSpPr>
        <p:spPr>
          <a:xfrm>
            <a:off x="1366675" y="1191225"/>
            <a:ext cx="7469100" cy="3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775" y="3486788"/>
            <a:ext cx="1541900" cy="15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938" y="3235063"/>
            <a:ext cx="2295276" cy="12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5500" y="3235072"/>
            <a:ext cx="1408376" cy="11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575" y="3289112"/>
            <a:ext cx="1299147" cy="11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675" y="1561706"/>
            <a:ext cx="3274500" cy="1473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7723" y="1132387"/>
            <a:ext cx="3165424" cy="197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35445" y="1652920"/>
            <a:ext cx="1339115" cy="12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Primer on ZFS</a:t>
            </a:r>
            <a:endParaRPr/>
          </a:p>
        </p:txBody>
      </p:sp>
      <p:sp>
        <p:nvSpPr>
          <p:cNvPr id="352" name="Google Shape;352;p36"/>
          <p:cNvSpPr txBox="1"/>
          <p:nvPr>
            <p:ph idx="1" type="body"/>
          </p:nvPr>
        </p:nvSpPr>
        <p:spPr>
          <a:xfrm>
            <a:off x="4527675" y="1567550"/>
            <a:ext cx="3808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Pooled storage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Copy-on-write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Snapshots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Data integrity verification and automatic repair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RAID-Z (no RAID controller)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Maximum 16 Exabyte file size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Maximum 256 Quadrillion Zettabytes storage</a:t>
            </a:r>
            <a:endParaRPr/>
          </a:p>
        </p:txBody>
      </p:sp>
      <p:pic>
        <p:nvPicPr>
          <p:cNvPr id="353" name="Google Shape;3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875" y="1567550"/>
            <a:ext cx="3645750" cy="18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0100" y="3650125"/>
            <a:ext cx="1277300" cy="11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ZFS Data Architecture</a:t>
            </a:r>
            <a:endParaRPr/>
          </a:p>
        </p:txBody>
      </p:sp>
      <p:pic>
        <p:nvPicPr>
          <p:cNvPr id="360" name="Google Shape;3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50" y="1432526"/>
            <a:ext cx="8119902" cy="318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ZFS VDEV Types</a:t>
            </a:r>
            <a:endParaRPr/>
          </a:p>
        </p:txBody>
      </p:sp>
      <p:sp>
        <p:nvSpPr>
          <p:cNvPr id="366" name="Google Shape;366;p38"/>
          <p:cNvSpPr txBox="1"/>
          <p:nvPr>
            <p:ph idx="1" type="body"/>
          </p:nvPr>
        </p:nvSpPr>
        <p:spPr>
          <a:xfrm>
            <a:off x="1297500" y="10379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VDEV is a cluster of disks.  Supports variation of RAID.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Stripe (RAID-0)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Mirror (RAID-1)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RAID5 (RAID-Z1)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RAID6 (RAID-Z2, RAID-Z3)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RAID10 (Mirroring + Striping)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75" y="2917599"/>
            <a:ext cx="3019200" cy="15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676" y="1970550"/>
            <a:ext cx="4419951" cy="30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ZFS Performance Tuning</a:t>
            </a:r>
            <a:endParaRPr/>
          </a:p>
        </p:txBody>
      </p:sp>
      <p:sp>
        <p:nvSpPr>
          <p:cNvPr id="374" name="Google Shape;374;p39"/>
          <p:cNvSpPr txBox="1"/>
          <p:nvPr>
            <p:ph idx="1" type="body"/>
          </p:nvPr>
        </p:nvSpPr>
        <p:spPr>
          <a:xfrm>
            <a:off x="4351150" y="1567550"/>
            <a:ext cx="4470000" cy="14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ZFS Caching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ARC - Adaptive Replacement Cache (RAM)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L2ARC - Level 2 ARC (SSD)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ZIL - ZFS Intent Log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SLOG - Separate Log (Write-Cache)</a:t>
            </a:r>
            <a:endParaRPr/>
          </a:p>
        </p:txBody>
      </p:sp>
      <p:pic>
        <p:nvPicPr>
          <p:cNvPr id="375" name="Google Shape;3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275" y="1791284"/>
            <a:ext cx="3118500" cy="246372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 txBox="1"/>
          <p:nvPr/>
        </p:nvSpPr>
        <p:spPr>
          <a:xfrm>
            <a:off x="4371700" y="3189075"/>
            <a:ext cx="4428900" cy="16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More Terminology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Special VDEV Classes (Log, Cache, Special, Spare)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ZPool Scrubbing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Resilvering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Data deduplication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Homelab - TrueNAS SCALE Server</a:t>
            </a:r>
            <a:endParaRPr/>
          </a:p>
        </p:txBody>
      </p:sp>
      <p:pic>
        <p:nvPicPr>
          <p:cNvPr id="382" name="Google Shape;3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885" y="937675"/>
            <a:ext cx="2530315" cy="40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0"/>
          <p:cNvSpPr txBox="1"/>
          <p:nvPr/>
        </p:nvSpPr>
        <p:spPr>
          <a:xfrm>
            <a:off x="1297500" y="1010325"/>
            <a:ext cx="4414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Dell R730XD 2U Server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TrueNAS SCALE 23.10 (Cobia)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2x Xeon E5-2660v3 CPU @ 2.60Ghz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256GB DDR4 ECC RAM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10x 14TB Western Digital 3.5” Disks (63TB)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2x 8TB Western Digital Purple (7.14TB)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4" name="Google Shape;38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213" y="2822100"/>
            <a:ext cx="3749575" cy="21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 txBox="1"/>
          <p:nvPr>
            <p:ph idx="4294967295"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</a:t>
            </a:r>
            <a:r>
              <a:rPr lang="en"/>
              <a:t> Dashboard</a:t>
            </a:r>
            <a:endParaRPr/>
          </a:p>
        </p:txBody>
      </p:sp>
      <p:pic>
        <p:nvPicPr>
          <p:cNvPr id="390" name="Google Shape;3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25" y="1034675"/>
            <a:ext cx="8829373" cy="347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Storage Dashboard</a:t>
            </a:r>
            <a:endParaRPr/>
          </a:p>
        </p:txBody>
      </p:sp>
      <p:pic>
        <p:nvPicPr>
          <p:cNvPr id="396" name="Google Shape;3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0250"/>
            <a:ext cx="8839204" cy="319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Virtualization</a:t>
            </a:r>
            <a:endParaRPr/>
          </a:p>
        </p:txBody>
      </p:sp>
      <p:pic>
        <p:nvPicPr>
          <p:cNvPr id="402" name="Google Shape;4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50" y="1732900"/>
            <a:ext cx="2488617" cy="25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5325" y="995825"/>
            <a:ext cx="5381550" cy="403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TrueNAS SCALE</a:t>
            </a:r>
            <a:endParaRPr/>
          </a:p>
        </p:txBody>
      </p:sp>
      <p:sp>
        <p:nvSpPr>
          <p:cNvPr id="267" name="Google Shape;267;p26"/>
          <p:cNvSpPr txBox="1"/>
          <p:nvPr>
            <p:ph idx="1" type="subTitle"/>
          </p:nvPr>
        </p:nvSpPr>
        <p:spPr>
          <a:xfrm>
            <a:off x="5083950" y="3929150"/>
            <a:ext cx="3470700" cy="7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 Paul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4, 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Virtualization</a:t>
            </a:r>
            <a:endParaRPr/>
          </a:p>
        </p:txBody>
      </p:sp>
      <p:pic>
        <p:nvPicPr>
          <p:cNvPr id="409" name="Google Shape;4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00" y="1754375"/>
            <a:ext cx="8115975" cy="256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</a:t>
            </a:r>
            <a:endParaRPr/>
          </a:p>
        </p:txBody>
      </p:sp>
      <p:pic>
        <p:nvPicPr>
          <p:cNvPr id="415" name="Google Shape;4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325" y="1307850"/>
            <a:ext cx="1798475" cy="6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688" y="1104263"/>
            <a:ext cx="1104625" cy="11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0075" y="1104275"/>
            <a:ext cx="1060416" cy="1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450" y="2571762"/>
            <a:ext cx="8039100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</a:t>
            </a:r>
            <a:endParaRPr/>
          </a:p>
        </p:txBody>
      </p:sp>
      <p:sp>
        <p:nvSpPr>
          <p:cNvPr id="424" name="Google Shape;424;p46"/>
          <p:cNvSpPr txBox="1"/>
          <p:nvPr>
            <p:ph idx="1" type="body"/>
          </p:nvPr>
        </p:nvSpPr>
        <p:spPr>
          <a:xfrm>
            <a:off x="1297500" y="1094325"/>
            <a:ext cx="4657800" cy="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Enterprise - iXsystems supported applications</a:t>
            </a:r>
            <a:endParaRPr/>
          </a:p>
          <a:p>
            <a:pPr indent="-3111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Official - Tested for stability &amp; curated by iXsystems</a:t>
            </a:r>
            <a:endParaRPr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/>
          </a:p>
        </p:txBody>
      </p:sp>
      <p:pic>
        <p:nvPicPr>
          <p:cNvPr id="425" name="Google Shape;4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725" y="1940793"/>
            <a:ext cx="650176" cy="65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6525" y="2041650"/>
            <a:ext cx="1064000" cy="4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3920" y="1842545"/>
            <a:ext cx="812550" cy="8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1200" y="1842550"/>
            <a:ext cx="880875" cy="8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9025" y="1965950"/>
            <a:ext cx="599850" cy="5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75820" y="1983058"/>
            <a:ext cx="1431326" cy="5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250" y="3376950"/>
            <a:ext cx="599850" cy="5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38463" y="3328564"/>
            <a:ext cx="650175" cy="69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67738" y="337543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59112" y="3452637"/>
            <a:ext cx="1135728" cy="4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48075" y="3455994"/>
            <a:ext cx="1064000" cy="44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65313" y="3456000"/>
            <a:ext cx="1064000" cy="44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02988" y="337545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6"/>
          <p:cNvSpPr txBox="1"/>
          <p:nvPr/>
        </p:nvSpPr>
        <p:spPr>
          <a:xfrm>
            <a:off x="1304563" y="2846663"/>
            <a:ext cx="5886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Community Apps - basic functionality tested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46"/>
          <p:cNvSpPr txBox="1"/>
          <p:nvPr/>
        </p:nvSpPr>
        <p:spPr>
          <a:xfrm>
            <a:off x="1565475" y="4230550"/>
            <a:ext cx="52191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Third Party Catalogs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0" name="Google Shape;440;p4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249075" y="4228959"/>
            <a:ext cx="1135725" cy="71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- PiHole</a:t>
            </a:r>
            <a:endParaRPr/>
          </a:p>
        </p:txBody>
      </p:sp>
      <p:pic>
        <p:nvPicPr>
          <p:cNvPr id="446" name="Google Shape;44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75" y="1674175"/>
            <a:ext cx="3386450" cy="248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9300" y="1405288"/>
            <a:ext cx="5283577" cy="3024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402150"/>
            <a:ext cx="4024375" cy="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225" y="1598650"/>
            <a:ext cx="3050325" cy="30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8"/>
          <p:cNvSpPr txBox="1"/>
          <p:nvPr/>
        </p:nvSpPr>
        <p:spPr>
          <a:xfrm>
            <a:off x="3601775" y="1615450"/>
            <a:ext cx="5311200" cy="3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TrueCommand is a multi-system management application that helps control and monitor your TrueNAS fleet.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TrueCommand assists in managing TrueNAS systems through REST APIs, WebSocket APIs, and a web user interface.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TrueCommand web interface provides single sign-on functionality and unified administration of users and TrueNAS systems.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Clustering</a:t>
            </a:r>
            <a:endParaRPr/>
          </a:p>
        </p:txBody>
      </p:sp>
      <p:pic>
        <p:nvPicPr>
          <p:cNvPr id="460" name="Google Shape;46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775" y="3307673"/>
            <a:ext cx="1114075" cy="117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050" y="3195100"/>
            <a:ext cx="912050" cy="12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512" y="1149775"/>
            <a:ext cx="3160264" cy="353084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9"/>
          <p:cNvSpPr txBox="1"/>
          <p:nvPr/>
        </p:nvSpPr>
        <p:spPr>
          <a:xfrm>
            <a:off x="4801625" y="977750"/>
            <a:ext cx="38346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TrueNAS SCALE SMB clustering using OpenZFS and Gluster scalable network file system.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Minimum 3 nodes, properly configured Active Directory environment.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Future of TrueNAS clustering uncertain…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TrueNAS SCALE 24.04 - Dragonfish</a:t>
            </a:r>
            <a:endParaRPr/>
          </a:p>
        </p:txBody>
      </p:sp>
      <p:pic>
        <p:nvPicPr>
          <p:cNvPr id="469" name="Google Shape;4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175" y="1183350"/>
            <a:ext cx="6746847" cy="3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TrueNAS SCALE vs Unraid</a:t>
            </a:r>
            <a:endParaRPr/>
          </a:p>
        </p:txBody>
      </p:sp>
      <p:graphicFrame>
        <p:nvGraphicFramePr>
          <p:cNvPr id="475" name="Google Shape;475;p51"/>
          <p:cNvGraphicFramePr/>
          <p:nvPr/>
        </p:nvGraphicFramePr>
        <p:xfrm>
          <a:off x="1162275" y="107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{1CCC1E70-234D-42BC-B80A-EBE954F6EE46}</a:tableStyleId>
              </a:tblPr>
              <a:tblGrid>
                <a:gridCol w="1899800"/>
                <a:gridCol w="2545900"/>
                <a:gridCol w="3166800"/>
              </a:tblGrid>
              <a:tr h="393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Feature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ixSystems - TrueNAS SCALE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Limetech - Unraid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License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Community Edition Free,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iXSystems sells hardware and support services.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Unraid OS required one time license purchase.  Pricing change </a:t>
                      </a:r>
                      <a:r>
                        <a:rPr lang="en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3"/>
                        </a:rPr>
                        <a:t>announced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February  19,2024.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Source Code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Open Source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Proprietary NAS OS based on Linux. Uses many open source resources. 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File Systems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ZFS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XFS, BTRFS, ZFS in progress.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Virtualization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KVM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Previously Xen, now KVM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Containers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Docker via k3s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Docker Manager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Community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Higher Learning Curve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Active and friendly support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481" name="Google Shape;481;p5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BackBlaze Article - Hard Drive Cost Per GB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IXsystems - TrueNAS SCALE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ItsFoss Article - What is ZFS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45Drives - How ZFS Organizes Its Data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45Drives - ZFS Caching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45Drives - ZFS Best Practices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Contest - Netgear ReadyNAS Pro 6</a:t>
            </a:r>
            <a:endParaRPr/>
          </a:p>
        </p:txBody>
      </p:sp>
      <p:pic>
        <p:nvPicPr>
          <p:cNvPr id="487" name="Google Shape;48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176" y="1447625"/>
            <a:ext cx="3500925" cy="31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3575" y="1447625"/>
            <a:ext cx="3182674" cy="318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some kind of network attached storage?  What kind of solution?</a:t>
            </a:r>
            <a:endParaRPr/>
          </a:p>
        </p:txBody>
      </p:sp>
      <p:pic>
        <p:nvPicPr>
          <p:cNvPr id="273" name="Google Shape;2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700" y="1597175"/>
            <a:ext cx="3090500" cy="30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pic>
        <p:nvPicPr>
          <p:cNvPr id="494" name="Google Shape;49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8100" y="1149800"/>
            <a:ext cx="4707799" cy="353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</a:t>
            </a:r>
            <a:endParaRPr/>
          </a:p>
        </p:txBody>
      </p:sp>
      <p:sp>
        <p:nvSpPr>
          <p:cNvPr id="500" name="Google Shape;500;p55"/>
          <p:cNvSpPr txBox="1"/>
          <p:nvPr>
            <p:ph idx="1" type="body"/>
          </p:nvPr>
        </p:nvSpPr>
        <p:spPr>
          <a:xfrm>
            <a:off x="1297500" y="3646000"/>
            <a:ext cx="6826800" cy="8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Survey Link: 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https://forms.gle/Ze1eLZC7LFSgHnqH6</a:t>
            </a:r>
            <a:endParaRPr sz="2000"/>
          </a:p>
        </p:txBody>
      </p:sp>
      <p:pic>
        <p:nvPicPr>
          <p:cNvPr id="501" name="Google Shape;50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00" y="1460250"/>
            <a:ext cx="3027761" cy="20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5461" y="1510575"/>
            <a:ext cx="2033350" cy="203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Jason Paul?</a:t>
            </a:r>
            <a:endParaRPr/>
          </a:p>
        </p:txBody>
      </p:sp>
      <p:pic>
        <p:nvPicPr>
          <p:cNvPr id="279" name="Google Shape;2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125" y="2009175"/>
            <a:ext cx="1789550" cy="17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/>
          <p:nvPr/>
        </p:nvSpPr>
        <p:spPr>
          <a:xfrm>
            <a:off x="3780975" y="1072300"/>
            <a:ext cx="52365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Born in Winnipeg, MB.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Been using Linux since 2001.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Living in Waterloo Region since 2004.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Find out more about me at my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website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 </a:t>
            </a: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https://www.linuxtek.ca/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Connect with me on LinkedIn: </a:t>
            </a: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https://www.linkedin.com/in/jason-paul-it/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NAS?</a:t>
            </a:r>
            <a:endParaRPr/>
          </a:p>
        </p:txBody>
      </p:sp>
      <p:pic>
        <p:nvPicPr>
          <p:cNvPr id="286" name="Google Shape;2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575" y="1174900"/>
            <a:ext cx="5884749" cy="3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use a NAS?</a:t>
            </a:r>
            <a:endParaRPr/>
          </a:p>
        </p:txBody>
      </p:sp>
      <p:sp>
        <p:nvSpPr>
          <p:cNvPr id="292" name="Google Shape;292;p3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02750"/>
            <a:ext cx="1850775" cy="18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499" y="2937200"/>
            <a:ext cx="1850775" cy="145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8101" y="1002751"/>
            <a:ext cx="2301515" cy="18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8100" y="2937200"/>
            <a:ext cx="2301525" cy="153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2351" y="1052363"/>
            <a:ext cx="2445501" cy="17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2350" y="2937199"/>
            <a:ext cx="2445501" cy="127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773" y="154513"/>
            <a:ext cx="5810450" cy="483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 NAS Offerings</a:t>
            </a:r>
            <a:endParaRPr/>
          </a:p>
        </p:txBody>
      </p:sp>
      <p:pic>
        <p:nvPicPr>
          <p:cNvPr id="309" name="Google Shape;3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313" y="742225"/>
            <a:ext cx="3155400" cy="18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200" y="2784772"/>
            <a:ext cx="3467630" cy="21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1725" y="2422400"/>
            <a:ext cx="2710950" cy="27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2100" y="1156534"/>
            <a:ext cx="4710202" cy="1265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TrueNAS?</a:t>
            </a:r>
            <a:endParaRPr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963" y="1341925"/>
            <a:ext cx="6576072" cy="353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275" y="227525"/>
            <a:ext cx="2985326" cy="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