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24"/>
  </p:notesMasterIdLst>
  <p:sldIdLst>
    <p:sldId id="611" r:id="rId3"/>
    <p:sldId id="645" r:id="rId4"/>
    <p:sldId id="663" r:id="rId5"/>
    <p:sldId id="664" r:id="rId6"/>
    <p:sldId id="665" r:id="rId7"/>
    <p:sldId id="666" r:id="rId8"/>
    <p:sldId id="667" r:id="rId9"/>
    <p:sldId id="668" r:id="rId10"/>
    <p:sldId id="669" r:id="rId11"/>
    <p:sldId id="670" r:id="rId12"/>
    <p:sldId id="671" r:id="rId13"/>
    <p:sldId id="672" r:id="rId14"/>
    <p:sldId id="673" r:id="rId15"/>
    <p:sldId id="674" r:id="rId16"/>
    <p:sldId id="675" r:id="rId17"/>
    <p:sldId id="676" r:id="rId18"/>
    <p:sldId id="677" r:id="rId19"/>
    <p:sldId id="678" r:id="rId20"/>
    <p:sldId id="679" r:id="rId21"/>
    <p:sldId id="680" r:id="rId22"/>
    <p:sldId id="6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34"/>
    <p:restoredTop sz="95100"/>
  </p:normalViewPr>
  <p:slideViewPr>
    <p:cSldViewPr snapToGrid="0">
      <p:cViewPr varScale="1">
        <p:scale>
          <a:sx n="74" d="100"/>
          <a:sy n="74" d="100"/>
        </p:scale>
        <p:origin x="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EBFDA-2980-3043-8392-A034BCAC6133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E4236-DD89-7B4B-8BDC-BAA6C8DB6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2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52EDC-E97B-412E-9A38-B1929348E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5E5318-74DA-7141-97DA-D5FF151B9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E29B08-F1A4-73AC-857E-634D0ECF3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66811-76BC-256D-AA55-1095C91251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E4236-DD89-7B4B-8BDC-BAA6C8DB63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9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2CD1B-2A28-3CE9-5E32-FD0D8908B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AB2C7-1154-8087-8387-94FF90962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06D5F-33D5-1D89-DE16-E414CD5A0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D291E-1CDA-773E-A09C-EA7A677C5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E4236-DD89-7B4B-8BDC-BAA6C8DB63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3D708-1E60-4151-20E1-EE157EFA3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23D10-DBB2-B572-08F3-F1FB7D8F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30D0A-142A-D7F0-FBC2-535E9AB82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DBB26-1301-E9CD-9CDF-13519EA38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E4236-DD89-7B4B-8BDC-BAA6C8DB63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6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CCE0-CBB4-87D8-C472-34203F591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55B5E-1016-CC67-69A9-A52ECF0C1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FD058-A4C4-9DD3-8D9F-600627D9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D0A1C-77BE-B0C0-63CC-B50CA70F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B7F52-0BE7-8626-21CD-FAD01761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4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CB73-F35A-EEFC-66C8-3EFB572D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C188C-A232-5D49-4D96-CD4B1695E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01FA-3AC6-65A1-E4D2-25A268477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3046E-68DC-6BAE-9E61-7679434A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733E3-E600-1A93-6F6B-E365B4ED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D41491-F2AE-B080-8393-927A29FE2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EF5BC-1C83-B71A-1A20-514A8D40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9509A-B2A5-EBCC-7392-C40277589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C4F51-D3B0-D537-6671-38A1768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17A18-80F2-0019-8182-F5249C96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2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688E7E-560D-1F85-60AE-F11B53EB18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F57A0F-E278-CD58-9703-2C36EBEE4F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5964A49-4B15-7572-0B46-92FB64D16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4A7E3313-4259-1997-ED9D-5C3D97E23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473B96F-ACDC-834E-D803-FE0EDB6F6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2 name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FD6071B-2B55-3490-FBFF-04599195AC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3 name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53E7BB-5481-BFB7-918F-461F372C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371E0D03-F992-9A06-6CD0-5B6B2B522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30928163-28E6-5991-C1A6-E1CA2449A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2F835719-9E79-F671-33DC-8067BC0155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B2AB6A1-7FFB-2307-C367-4FDE413079E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2025,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3837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gradient&#10;&#10;AI-generated content may be incorrect.">
            <a:extLst>
              <a:ext uri="{FF2B5EF4-FFF2-40B4-BE49-F238E27FC236}">
                <a16:creationId xmlns:a16="http://schemas.microsoft.com/office/drawing/2014/main" id="{EDBFAC01-0FA7-B8F7-7462-2916A3EEE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B7CD8-17BD-E975-046F-FED0BB7721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8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hank you &amp;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DFFD9-9768-7F4F-325A-55B91800B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BCCF298-6D9D-5A97-1E1D-174718DACA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9310" y="3315305"/>
            <a:ext cx="2147455" cy="2205524"/>
          </a:xfrm>
          <a:prstGeom prst="roundRect">
            <a:avLst>
              <a:gd name="adj" fmla="val 1069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B5CF1-1E94-FD3E-C799-A79FB9849C42}"/>
              </a:ext>
            </a:extLst>
          </p:cNvPr>
          <p:cNvSpPr/>
          <p:nvPr userDrawn="1"/>
        </p:nvSpPr>
        <p:spPr>
          <a:xfrm>
            <a:off x="8501438" y="5669248"/>
            <a:ext cx="3692325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C1D28-90EA-4707-CF36-0DF2BDB85256}"/>
              </a:ext>
            </a:extLst>
          </p:cNvPr>
          <p:cNvSpPr txBox="1"/>
          <p:nvPr userDrawn="1"/>
        </p:nvSpPr>
        <p:spPr>
          <a:xfrm>
            <a:off x="8667938" y="5701878"/>
            <a:ext cx="3692325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 in the </a:t>
            </a:r>
            <a:r>
              <a:rPr lang="en-US" sz="1800" b="0" u="none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mobile app</a:t>
            </a:r>
          </a:p>
        </p:txBody>
      </p:sp>
    </p:spTree>
    <p:extLst>
      <p:ext uri="{BB962C8B-B14F-4D97-AF65-F5344CB8AC3E}">
        <p14:creationId xmlns:p14="http://schemas.microsoft.com/office/powerpoint/2010/main" val="99472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FF57E-BB3A-AEC0-B696-7B4C1F7E0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" y="0"/>
            <a:ext cx="12191999" cy="6857999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09" y="-1878571"/>
            <a:ext cx="10511618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Enter session title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89BAA2-6FD5-5D3C-33E2-A31608191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B73CDB15-D753-86B4-5B7E-F5E995427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A30556E-3620-AA19-5CC6-8D66FC591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61883-D459-B07D-7C91-7B85F653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1005EE7-BEE9-8A9E-65D0-EDF125F45B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2EAF72-2D3F-93E1-D03F-34DB08B56B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48E8E07-E21A-4B47-DF28-DDD92933877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87580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alk In_Even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1D4A9EF-39A9-88DE-E1CB-1F5F6DD9500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9EB7C-8C08-E38A-FABD-6D57EC179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3149A-0B9F-A140-0717-F8AFD7C50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14366"/>
            <a:ext cx="4075134" cy="409627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E9B519D-E4DC-2DC9-10F9-89D5A47EC0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668779"/>
            <a:ext cx="5486400" cy="272161"/>
          </a:xfrm>
        </p:spPr>
        <p:txBody>
          <a:bodyPr/>
          <a:lstStyle>
            <a:lvl1pPr marL="0" indent="0">
              <a:buNone/>
              <a:defRPr sz="1200" b="0" spc="300" baseline="0"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LOCATION | MONTH DD, 2026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2597C28D-FBCC-2424-D102-6210C5A11516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9310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9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FF57E-BB3A-AEC0-B696-7B4C1F7E0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-1" y="0"/>
            <a:ext cx="12191999" cy="6857999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09" y="-1878571"/>
            <a:ext cx="10511618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Enter session title 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7A89BAA2-6FD5-5D3C-33E2-A316081914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B73CDB15-D753-86B4-5B7E-F5E995427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A30556E-3620-AA19-5CC6-8D66FC591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61883-D459-B07D-7C91-7B85F653C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01005EE7-BEE9-8A9E-65D0-EDF125F45B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2EAF72-2D3F-93E1-D03F-34DB08B56B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48E8E07-E21A-4B47-DF28-DDD92933877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948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ssion Titl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9E3731-32D7-5941-5B9C-330235042D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306F47-F75A-E094-F378-8596F58755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Speaker 1 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F3716-61A2-F3CA-F24E-DE267987A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36F04DF-3AC5-EBD3-58F9-4C43D87A1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B4E42576-352C-2BD6-1207-1E421B7326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9769752D-808F-28AE-B5B1-75AC72BBFD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3C547C9-6474-5F18-CEB2-C4159E7FB119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93479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C71F3-75B6-9C0E-8A09-19F38A64F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0306F47-F75A-E094-F378-8596F58755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1 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8F8058FB-7DE1-1E26-AD33-0976C7D37F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7AA478AA-C773-D6F5-0AF5-1B34A47E5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92B449A-5416-CD19-55E6-716FCEBA0A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56C37542-82BD-A8E3-AF9C-BC610B67CC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46E40AEC-4583-06BB-4BD3-7538EF4DF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D54F0366-B101-27F7-91AE-44638E627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1153ED5-0F25-AB68-21F6-BB5F2B94ED4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6311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A218-EBA8-10C4-B714-D2A78BC8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B7C9-2809-00B2-C6CC-6540E3CF7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4BE1F-5891-0112-C7E2-8EECAB9F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07534-5246-EF03-EAB1-81126BA9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4F417-872A-C5AD-5FE4-AE180650F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07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688E7E-560D-1F85-60AE-F11B53EB18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F57A0F-E278-CD58-9703-2C36EBEE4F7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3304" y="537277"/>
            <a:ext cx="835752" cy="499786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75964A49-4B15-7572-0B46-92FB64D16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539" y="2085707"/>
            <a:ext cx="2992437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4A7E3313-4259-1997-ED9D-5C3D97E230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5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1 name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A473B96F-ACDC-834E-D803-FE0EDB6F6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7915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2 name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FD6071B-2B55-3490-FBFF-04599195AC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4339" y="4199409"/>
            <a:ext cx="3336188" cy="411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Speaker 3 name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53E7BB-5481-BFB7-918F-461F372C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Enter session title</a:t>
            </a:r>
            <a:endParaRPr lang="en-US" dirty="0"/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371E0D03-F992-9A06-6CD0-5B6B2B522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 dirty="0"/>
              <a:t>Pronouns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30928163-28E6-5991-C1A6-E1CA2449A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7915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2F835719-9E79-F671-33DC-8067BC0155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4339" y="4627756"/>
            <a:ext cx="3336188" cy="116344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lang="en-US"/>
              <a:t>Pronouns</a:t>
            </a:r>
            <a:br>
              <a:rPr lang="en-US"/>
            </a:br>
            <a:r>
              <a:rPr lang="en-US"/>
              <a:t>Job Title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BB2AB6A1-7FFB-2307-C367-4FDE413079E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11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 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BD4F4-C352-6225-1A9A-7D96ED8F7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1D4A9EF-39A9-88DE-E1CB-1F5F6DD9500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419101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867C0016-2E0A-2B2E-A75E-E17CF5B59D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666" y="2955755"/>
            <a:ext cx="10511618" cy="930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4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4F013C85-7FDD-B4DD-0D68-9E77ED6EEB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666" y="4327355"/>
            <a:ext cx="10511618" cy="758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973425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orient="horz" pos="39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646BA7-1A49-CCF3-A0BE-342BB194C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5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CBC6B-D110-CBDD-54ED-405A5EDDB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70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77E33-840C-F399-D2EE-3D01D153C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B7A5E5-C62C-053C-1585-C3CD715A2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597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55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2614ABB-5806-776E-27EA-3AA282A6B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4447" y="1422541"/>
            <a:ext cx="6178623" cy="437630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  <a:p>
            <a:pPr lvl="0"/>
            <a:r>
              <a:rPr lang="en-US" dirty="0"/>
              <a:t>Agenda item 6</a:t>
            </a:r>
          </a:p>
          <a:p>
            <a:pPr lvl="0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9CD6638-D819-A534-1F0B-DCE42AE13C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422541"/>
            <a:ext cx="2807684" cy="1354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Agenda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68EC56-3574-289C-69AD-B11250A1CB65}"/>
              </a:ext>
            </a:extLst>
          </p:cNvPr>
          <p:cNvCxnSpPr>
            <a:cxnSpLocks/>
          </p:cNvCxnSpPr>
          <p:nvPr userDrawn="1"/>
        </p:nvCxnSpPr>
        <p:spPr>
          <a:xfrm>
            <a:off x="3443706" y="1349224"/>
            <a:ext cx="0" cy="4546609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34091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3043524"/>
            <a:ext cx="7300863" cy="26368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ligula </a:t>
            </a:r>
            <a:r>
              <a:rPr lang="en-US" err="1"/>
              <a:t>ultrices</a:t>
            </a:r>
            <a:r>
              <a:rPr lang="en-US"/>
              <a:t>, non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In non </a:t>
            </a:r>
            <a:r>
              <a:rPr lang="en-US" err="1"/>
              <a:t>nisl</a:t>
            </a:r>
            <a:r>
              <a:rPr lang="en-US"/>
              <a:t> a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dictum ac vitae </a:t>
            </a:r>
            <a:r>
              <a:rPr lang="en-US" err="1"/>
              <a:t>mauris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id </a:t>
            </a:r>
            <a:r>
              <a:rPr lang="en-US" err="1"/>
              <a:t>imperdiet</a:t>
            </a:r>
            <a:r>
              <a:rPr lang="en-US"/>
              <a:t> semper.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at </a:t>
            </a:r>
            <a:r>
              <a:rPr lang="en-US" err="1"/>
              <a:t>mollis</a:t>
            </a:r>
            <a:r>
              <a:rPr lang="en-US"/>
              <a:t> nisi lacinia non. </a:t>
            </a:r>
            <a:r>
              <a:rPr lang="en-US" err="1"/>
              <a:t>Fusce</a:t>
            </a:r>
            <a:r>
              <a:rPr lang="en-US"/>
              <a:t> auctor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96202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25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566402"/>
            <a:ext cx="10532792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and bulleted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79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an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content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94418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10532792" cy="4258101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bulleted content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4860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FAB5-3B66-7065-8F75-489D3978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04DF4-FDEC-8D3D-E3BC-64EF11D81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2D1F-9C16-F249-A790-9F5E9790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C4789-2D31-EE36-A6C4-AF009B6E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030A7-0637-FD8C-E42B-217A3C91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47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subtitle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426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1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4B4DF2EA-2CAE-A536-0033-834BA198C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265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0635684-1542-DAB7-1D30-9EBD6E21C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5159" y="2214070"/>
            <a:ext cx="6396066" cy="26368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ligula </a:t>
            </a:r>
            <a:r>
              <a:rPr lang="en-US" err="1"/>
              <a:t>ultrices</a:t>
            </a:r>
            <a:r>
              <a:rPr lang="en-US"/>
              <a:t>, non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In non </a:t>
            </a:r>
            <a:r>
              <a:rPr lang="en-US" err="1"/>
              <a:t>nisl</a:t>
            </a:r>
            <a:r>
              <a:rPr lang="en-US"/>
              <a:t> a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dapibus</a:t>
            </a:r>
            <a:r>
              <a:rPr lang="en-US"/>
              <a:t> dictum ac vitae </a:t>
            </a:r>
            <a:r>
              <a:rPr lang="en-US" err="1"/>
              <a:t>mauris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id </a:t>
            </a:r>
            <a:r>
              <a:rPr lang="en-US" err="1"/>
              <a:t>imperdiet</a:t>
            </a:r>
            <a:r>
              <a:rPr lang="en-US"/>
              <a:t> semper. In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at </a:t>
            </a:r>
            <a:r>
              <a:rPr lang="en-US" err="1"/>
              <a:t>mollis</a:t>
            </a:r>
            <a:r>
              <a:rPr lang="en-US"/>
              <a:t> nisi lacinia non. </a:t>
            </a:r>
            <a:r>
              <a:rPr lang="en-US" err="1"/>
              <a:t>Fusce</a:t>
            </a:r>
            <a:r>
              <a:rPr lang="en-US"/>
              <a:t> auctor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facilisis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D597510A-5687-FD07-A6CE-2C3408DF2C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5636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61D85D-5DC9-C06E-F026-12C2EF9D2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A9EDFC-6F60-B8D1-2895-DA3164A7CE7C}"/>
              </a:ext>
            </a:extLst>
          </p:cNvPr>
          <p:cNvCxnSpPr>
            <a:cxnSpLocks/>
          </p:cNvCxnSpPr>
          <p:nvPr userDrawn="1"/>
        </p:nvCxnSpPr>
        <p:spPr>
          <a:xfrm>
            <a:off x="4711707" y="1586429"/>
            <a:ext cx="0" cy="4018274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73220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row conten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0635684-1542-DAB7-1D30-9EBD6E21C7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2056" y="1106577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634A4CAF-90EC-E954-3BFB-6E43FD445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2056" y="1700906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37F65AD8-E4FD-4984-5FBA-EC5F6A685D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2056" y="2890611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DCE340B5-AF30-C9FD-EA84-87B943FC7B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2056" y="3484940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1344ABFA-783F-F7DE-C825-0026F5EB3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2056" y="4653183"/>
            <a:ext cx="6396066" cy="4247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3D4EB6E-2D83-811D-C211-5CA9EC0D0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2056" y="5247512"/>
            <a:ext cx="6396066" cy="6861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ct val="90000"/>
              <a:buFont typeface="Amazon Ember Display" panose="020F0603020204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Lorem ipsum dolor sit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amet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consectetur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adipiscing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elit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.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Fusce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posuere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magna sed pulvinar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ultricies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rPr>
              <a:t>purus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2185E1-613C-FCB0-89FC-C3529FC25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10657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9306D2-2A2C-2752-8628-E478821D9BEE}"/>
              </a:ext>
            </a:extLst>
          </p:cNvPr>
          <p:cNvCxnSpPr>
            <a:cxnSpLocks/>
          </p:cNvCxnSpPr>
          <p:nvPr userDrawn="1"/>
        </p:nvCxnSpPr>
        <p:spPr>
          <a:xfrm>
            <a:off x="4185978" y="1212574"/>
            <a:ext cx="0" cy="4721087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91226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2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4B4DF2EA-2CAE-A536-0033-834BA198C0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50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EYEBROW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D597510A-5687-FD07-A6CE-2C3408DF2C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21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EFE7A93F-D4FC-8E79-7A97-3BD5405D7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6144" y="1726451"/>
            <a:ext cx="6396066" cy="387825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ct val="0"/>
              </a:spcBef>
              <a:spcAft>
                <a:spcPts val="2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kumimoji="0" lang="en-US" sz="2000" b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kumimoji="0" lang="en-US" sz="2000" b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lang="en-US" sz="2000" b="0">
              <a:solidFill>
                <a:srgbClr val="FFFFFF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</a:t>
            </a:r>
            <a:endParaRPr lang="en-US" sz="2000" b="0">
              <a:solidFill>
                <a:srgbClr val="FFFFFF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marL="342900" indent="-342900">
              <a:lnSpc>
                <a:spcPts val="2600"/>
              </a:lnSpc>
              <a:spcAft>
                <a:spcPts val="2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Lorem ipsum dolor sit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amet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,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consectetur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adipiscing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elit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Pellentesque</a:t>
            </a:r>
            <a:r>
              <a:rPr lang="en-US" sz="2000" b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US" sz="2000" b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vulputate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FB630-9BEB-632E-FF46-39EDD9136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2049517"/>
            <a:ext cx="3591179" cy="164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text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FEC57B-EBC3-8BC7-BD68-066721DD0A55}"/>
              </a:ext>
            </a:extLst>
          </p:cNvPr>
          <p:cNvCxnSpPr>
            <a:cxnSpLocks/>
          </p:cNvCxnSpPr>
          <p:nvPr userDrawn="1"/>
        </p:nvCxnSpPr>
        <p:spPr>
          <a:xfrm>
            <a:off x="4722692" y="1586429"/>
            <a:ext cx="0" cy="4018274"/>
          </a:xfrm>
          <a:prstGeom prst="line">
            <a:avLst/>
          </a:prstGeom>
          <a:noFill/>
          <a:ln w="25400" cap="flat" cmpd="sng" algn="ctr">
            <a:gradFill>
              <a:gsLst>
                <a:gs pos="0">
                  <a:srgbClr val="43004C"/>
                </a:gs>
                <a:gs pos="21000">
                  <a:srgbClr val="AB0071"/>
                </a:gs>
                <a:gs pos="100000">
                  <a:srgbClr val="00D6C7"/>
                </a:gs>
                <a:gs pos="85000">
                  <a:srgbClr val="007DFF"/>
                </a:gs>
                <a:gs pos="64000">
                  <a:srgbClr val="952EFF"/>
                </a:gs>
                <a:gs pos="40000">
                  <a:srgbClr val="E433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966693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oints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191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567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4D93B6E7-8048-C338-5C72-FE30BD6E56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2991" y="3017839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788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56567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D0238D2F-7794-48FD-5C85-A87C72E7AD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02991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0CA0403-D8D3-E480-D085-45EEF8BD3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807" y="1550105"/>
            <a:ext cx="10551578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3 points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37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426" y="2788213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8637" y="2788213"/>
            <a:ext cx="3336188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426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7900" y="3624191"/>
            <a:ext cx="3336925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4508C-2F0D-27E2-2A69-699F49E26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6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9C0FDF2-B677-C833-09BE-BC11C062CB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225" y="1842447"/>
            <a:ext cx="5038766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431A9-02A8-1CEF-BDF5-B421C3CFAB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225" y="378881"/>
            <a:ext cx="10532792" cy="6025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Title, subtitle, and two column</a:t>
            </a:r>
            <a:endParaRPr lang="en-US" dirty="0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FEF61C1D-9F0D-1627-6470-0253436BB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225" y="1148344"/>
            <a:ext cx="10532792" cy="3665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63D7A478-413F-B07E-5E47-FB558DF84E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251" y="1842447"/>
            <a:ext cx="5038766" cy="42581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ligula </a:t>
            </a:r>
            <a:r>
              <a:rPr lang="en-US" dirty="0" err="1"/>
              <a:t>ultrices</a:t>
            </a:r>
            <a:r>
              <a:rPr lang="en-US" dirty="0"/>
              <a:t>, non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non </a:t>
            </a:r>
            <a:r>
              <a:rPr lang="en-US" dirty="0" err="1"/>
              <a:t>nisl</a:t>
            </a:r>
            <a:r>
              <a:rPr lang="en-US" dirty="0"/>
              <a:t> a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dictum ac vitae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id </a:t>
            </a:r>
            <a:r>
              <a:rPr lang="en-US" dirty="0" err="1"/>
              <a:t>imperdiet</a:t>
            </a:r>
            <a:r>
              <a:rPr lang="en-US" dirty="0"/>
              <a:t> semper. In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at </a:t>
            </a:r>
            <a:r>
              <a:rPr lang="en-US" dirty="0" err="1"/>
              <a:t>mollis</a:t>
            </a:r>
            <a:r>
              <a:rPr lang="en-US" dirty="0"/>
              <a:t> nisi lacinia non. </a:t>
            </a:r>
            <a:r>
              <a:rPr lang="en-US" dirty="0" err="1"/>
              <a:t>Fusce</a:t>
            </a:r>
            <a:r>
              <a:rPr lang="en-US" dirty="0"/>
              <a:t> auctor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60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FDA123FF-B7BF-8287-C298-B0F58E4C5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109" y="2788213"/>
            <a:ext cx="2863866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32966" y="2788213"/>
            <a:ext cx="2863865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D1E8BD7-FDA5-BFE8-0AAA-D8B5085A1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110" y="3624191"/>
            <a:ext cx="2863866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2968" y="3624191"/>
            <a:ext cx="2863866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0011CB6F-3F94-DC6A-29BB-1B7A0F3B8C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51656" y="2788213"/>
            <a:ext cx="2863865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D42DB03B-CCC9-C3A9-0E68-734ED9FAE2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51657" y="3624191"/>
            <a:ext cx="286386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22561-B1E0-285A-4037-20636C591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539" y="1550104"/>
            <a:ext cx="10017785" cy="717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3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0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2 column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0356" y="1544404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0358" y="2233382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7738712-33DD-CFDE-10D7-31F3F70DC8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08574" y="1544404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C1F1EE16-B454-545C-69BE-7C3321C83F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8576" y="2233382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6663C62C-AC24-84F5-051D-738253F794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00356" y="3919468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A2C5E56C-1A90-63E7-1531-1E93392952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00358" y="4608446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6D94D881-186D-3B8B-5FE6-0629728AFA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08574" y="3919468"/>
            <a:ext cx="2829067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0714E946-886B-5901-56E0-B56EF06122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08576" y="4608446"/>
            <a:ext cx="2610703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100"/>
              </a:lnSpc>
              <a:buNone/>
              <a:defRPr sz="16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BCE08-0ACB-1BED-327E-0D06457FB9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2x2 column content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59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2 column w boxes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8F054AD4-E8B8-C6E8-AF64-EA0068273D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4862" y="1425651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2866AF3-B857-7756-F3EC-1194EDCF87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864" y="2114629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999EE95E-4EFC-FB7B-14F9-24CAB4FEEF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862" y="402634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3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F0138DD-073B-683F-F960-155017654C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864" y="471532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18FBA74-DAAA-E129-8851-6CB983EB90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9948" y="1425651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C870C8EF-4B14-2D07-7D95-92D913A60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9950" y="2114629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83B6973-2CB8-4B71-D683-BC770EC994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9948" y="402634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4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6E51BEE7-3A11-AEB2-1488-A173CF8078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9950" y="471532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FA4C5-1D61-90E9-CCF0-3D9045D97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200" y="1550104"/>
            <a:ext cx="3167943" cy="2780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2x2 column content</a:t>
            </a:r>
            <a:endParaRPr lang="en-US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7F884B-5719-F56F-2D78-569DD098A44E}"/>
              </a:ext>
            </a:extLst>
          </p:cNvPr>
          <p:cNvSpPr/>
          <p:nvPr userDrawn="1"/>
        </p:nvSpPr>
        <p:spPr>
          <a:xfrm>
            <a:off x="4700565" y="1128216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5697D3A-6CEF-9493-FE77-201A7DA0670D}"/>
              </a:ext>
            </a:extLst>
          </p:cNvPr>
          <p:cNvSpPr/>
          <p:nvPr userDrawn="1"/>
        </p:nvSpPr>
        <p:spPr>
          <a:xfrm>
            <a:off x="4700565" y="3728912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3E86F720-3B53-4EB3-1C31-241DE68E3265}"/>
              </a:ext>
            </a:extLst>
          </p:cNvPr>
          <p:cNvSpPr/>
          <p:nvPr userDrawn="1"/>
        </p:nvSpPr>
        <p:spPr>
          <a:xfrm>
            <a:off x="7835651" y="1128216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9831651A-47EB-5438-DB75-6D9F9367FD54}"/>
              </a:ext>
            </a:extLst>
          </p:cNvPr>
          <p:cNvSpPr/>
          <p:nvPr userDrawn="1"/>
        </p:nvSpPr>
        <p:spPr>
          <a:xfrm>
            <a:off x="7835651" y="3728912"/>
            <a:ext cx="2829066" cy="2300784"/>
          </a:xfrm>
          <a:prstGeom prst="roundRect">
            <a:avLst>
              <a:gd name="adj" fmla="val 8982"/>
            </a:avLst>
          </a:prstGeom>
          <a:solidFill>
            <a:srgbClr val="000000">
              <a:alpha val="29688"/>
            </a:srgbClr>
          </a:solidFill>
          <a:ln w="19050" cap="flat" cmpd="sng" algn="ctr">
            <a:gradFill flip="none" rotWithShape="1">
              <a:gsLst>
                <a:gs pos="0">
                  <a:srgbClr val="AB0071"/>
                </a:gs>
                <a:gs pos="100000">
                  <a:srgbClr val="952EFF"/>
                </a:gs>
                <a:gs pos="55000">
                  <a:srgbClr val="E433FF"/>
                </a:gs>
              </a:gsLst>
              <a:lin ang="2700000" scaled="1"/>
              <a:tileRect/>
            </a:gradFill>
            <a:prstDash val="solid"/>
            <a:miter lim="800000"/>
          </a:ln>
          <a:effectLst/>
        </p:spPr>
        <p:txBody>
          <a:bodyPr lIns="182880" tIns="91440" rIns="182880" bIns="9144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72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6B3DD-6365-B2C8-2403-88F678116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5725-2701-F398-860A-3BCE7484B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F4120-475D-FCDB-A117-AA06AFA31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0BD35-FF41-0E96-E00F-1D3183D2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561E9-0330-7BF4-52C4-B52AD29F6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EDF88-F074-ECBE-BC64-E723FD3B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7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F6BE3F-8791-85EB-7BB0-25761B31F4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656" y="2648239"/>
            <a:ext cx="10664687" cy="3384550"/>
          </a:xfrm>
          <a:prstGeom prst="roundRect">
            <a:avLst>
              <a:gd name="adj" fmla="val 8562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30367B-F2DC-5732-2E15-51B06CBA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656" y="1532637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1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de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F6BE3F-8791-85EB-7BB0-25761B31F4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656" y="2606675"/>
            <a:ext cx="10664687" cy="3384550"/>
          </a:xfrm>
          <a:prstGeom prst="roundRect">
            <a:avLst>
              <a:gd name="adj" fmla="val 1187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61B93CA-04D6-E74F-91FD-A35FAB4C3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561" y="749209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43B64-26E4-91A6-696C-B89B026D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code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42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de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61B93CA-04D6-E74F-91FD-A35FAB4C3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561" y="749209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E43B64-26E4-91A6-696C-B89B026DC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1" y="1112223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code text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EE23111-5AE0-2708-F3C8-79E0410C6C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656" y="2614503"/>
            <a:ext cx="10664687" cy="3384550"/>
          </a:xfrm>
          <a:prstGeom prst="roundRect">
            <a:avLst>
              <a:gd name="adj" fmla="val 11705"/>
            </a:avLst>
          </a:prstGeo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Code text</a:t>
            </a:r>
          </a:p>
        </p:txBody>
      </p:sp>
    </p:spTree>
    <p:extLst>
      <p:ext uri="{BB962C8B-B14F-4D97-AF65-F5344CB8AC3E}">
        <p14:creationId xmlns:p14="http://schemas.microsoft.com/office/powerpoint/2010/main" val="3702211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5022" y="694380"/>
            <a:ext cx="5346883" cy="549146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061" y="3258032"/>
            <a:ext cx="3903878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0C62D6-9A76-B11D-63D8-2BAA50FC95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1520848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35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_02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143" y="721360"/>
            <a:ext cx="4874098" cy="546448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022" y="3258032"/>
            <a:ext cx="3903878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C2B30-8192-7AAF-341C-09B96ED4D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5022" y="1520848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664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two columns, and image_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2143" y="721360"/>
            <a:ext cx="4874098" cy="5464488"/>
          </a:xfrm>
          <a:prstGeom prst="roundRect">
            <a:avLst>
              <a:gd name="adj" fmla="val 4675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7453FC75-76C0-FFCA-4ECA-C4E90A98CD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022" y="2458544"/>
            <a:ext cx="5422738" cy="6659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2149FBC2-7683-A9B2-46C5-5B57FB1918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5021" y="373346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1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17EDA63C-3159-CA34-D4B9-9A79B9E9B3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65023" y="442244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39D65247-30E9-1D1B-9BBF-08C0134797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00107" y="3733467"/>
            <a:ext cx="2440231" cy="4111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2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F16989F6-4ED5-C533-8D96-71926EBC6E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00109" y="4422445"/>
            <a:ext cx="2440229" cy="11096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buNone/>
              <a:defRPr sz="140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0" algn="ctr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Pellent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E5804-38E0-D2B4-2E6E-40721B9E9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5021" y="742540"/>
            <a:ext cx="3903878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Title, content and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3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ode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1304" y="694380"/>
            <a:ext cx="5346883" cy="5491468"/>
          </a:xfrm>
          <a:prstGeom prst="roundRect">
            <a:avLst>
              <a:gd name="adj" fmla="val 4675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2D34918-D686-3120-DEC4-3DC57586D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327B1D7-50B2-3252-1FA4-35AECAFF0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7EEEC36-0B78-BA39-92BB-5E2C49CF4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and code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3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ode text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2D34918-D686-3120-DEC4-3DC57586D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248" y="1726451"/>
            <a:ext cx="3578552" cy="235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200" b="0" i="0" u="none" strike="noStrike" kern="1200" cap="all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EYEBROW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D327B1D7-50B2-3252-1FA4-35AECAFF0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6619" y="3876483"/>
            <a:ext cx="3591182" cy="172822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7EEEC36-0B78-BA39-92BB-5E2C49CF4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60" y="2213264"/>
            <a:ext cx="3591182" cy="1411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and code text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2483F-496C-4B42-9A85-CCDDC872515A}"/>
              </a:ext>
            </a:extLst>
          </p:cNvPr>
          <p:cNvSpPr txBox="1"/>
          <p:nvPr userDrawn="1"/>
        </p:nvSpPr>
        <p:spPr>
          <a:xfrm>
            <a:off x="5860745" y="672152"/>
            <a:ext cx="5346883" cy="5513696"/>
          </a:xfrm>
          <a:prstGeom prst="roundRect">
            <a:avLst>
              <a:gd name="adj" fmla="val 5673"/>
            </a:avLst>
          </a:prstGeom>
          <a:ln w="19050">
            <a:solidFill>
              <a:schemeClr val="bg2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ucida Console" panose="020B0609040504020204" pitchFamily="49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Code text</a:t>
            </a:r>
          </a:p>
        </p:txBody>
      </p:sp>
    </p:spTree>
    <p:extLst>
      <p:ext uri="{BB962C8B-B14F-4D97-AF65-F5344CB8AC3E}">
        <p14:creationId xmlns:p14="http://schemas.microsoft.com/office/powerpoint/2010/main" val="933524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39700BE-EA56-FC03-3257-55D7462BD8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28015" y="0"/>
            <a:ext cx="12320016" cy="6858000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8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1FD8A6-BD95-FFAA-2064-9DC67488D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66" y="650191"/>
            <a:ext cx="10607729" cy="53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 only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AB37-7D0B-C619-510C-C3F2CC409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01A9B-95B9-AA48-6781-FEEB1574B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AE5B4-41FB-407E-FB78-B6098A2A0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926D4C-ACD6-DB37-6221-5D624E4C7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61ACF-722C-185D-C510-0F1D5702C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1C107-9747-5198-C0BB-6C44C128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50142A-F22E-7D7B-1E25-4299995C6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B5037-34AF-0EB9-B9B5-64CFBC25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2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CF5A3-1D2A-F282-6F80-1A6CB0F7E3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8" y="537277"/>
            <a:ext cx="835752" cy="499786"/>
          </a:xfrm>
          <a:prstGeom prst="rect">
            <a:avLst/>
          </a:prstGeom>
        </p:spPr>
      </p:pic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393" y="5151427"/>
            <a:ext cx="3336188" cy="744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Source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4CC71-9D84-7178-429D-8AB7925B2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“Quote goes here.”</a:t>
            </a:r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9A5D65F-7456-9069-1EE5-2F575483C01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8871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M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437687-5DF0-1D81-925D-844EE787EE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1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DB5B5569-531C-AC09-1F4D-AD5BB92DBC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394" y="5151427"/>
            <a:ext cx="3336188" cy="744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Source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163343E-0538-E787-F23A-883442D48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1689275"/>
            <a:ext cx="10298221" cy="31250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“Quote goes here.”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25F765-65AE-D4F2-DC4F-AC1DEAC7089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03433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kill Bu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CBC6B-D110-CBDD-54ED-405A5EDDB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22714A-D6D9-6D1D-6CC8-C5C662DCC0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E0592-D2D0-C32F-F43E-2374761E3AAE}"/>
              </a:ext>
            </a:extLst>
          </p:cNvPr>
          <p:cNvSpPr txBox="1"/>
          <p:nvPr userDrawn="1"/>
        </p:nvSpPr>
        <p:spPr>
          <a:xfrm>
            <a:off x="304800" y="826379"/>
            <a:ext cx="32312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u="none" strike="noStrike" dirty="0">
                <a:solidFill>
                  <a:schemeClr val="bg1"/>
                </a:solidFill>
                <a:effectLst/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skillbuilder.aws</a:t>
            </a:r>
            <a:endParaRPr lang="en-US" sz="3200" dirty="0">
              <a:solidFill>
                <a:schemeClr val="bg1"/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135B47-9754-D7AA-B00B-4F48B5D84D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130" y="311051"/>
            <a:ext cx="1389772" cy="138977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6123F1F-F820-758B-7FA0-0E7C83E9C693}"/>
              </a:ext>
            </a:extLst>
          </p:cNvPr>
          <p:cNvSpPr txBox="1">
            <a:spLocks/>
          </p:cNvSpPr>
          <p:nvPr userDrawn="1"/>
        </p:nvSpPr>
        <p:spPr>
          <a:xfrm>
            <a:off x="304800" y="3067050"/>
            <a:ext cx="5132173" cy="205359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0" dirty="0">
                <a:solidFill>
                  <a:schemeClr val="bg1"/>
                </a:solidFill>
                <a:effectLst/>
                <a:latin typeface="+mn-lt"/>
                <a:ea typeface="Amazon Ember Light" panose="020B0403020204020204" pitchFamily="34" charset="0"/>
                <a:cs typeface="Amazon Ember Light" panose="020B0403020204020204" pitchFamily="34" charset="0"/>
              </a:rPr>
              <a:t>Create a free account on AWS Skill Builder to gain in-demand skills </a:t>
            </a:r>
            <a:endParaRPr lang="en-US" sz="4000" b="1" dirty="0">
              <a:solidFill>
                <a:schemeClr val="bg1"/>
              </a:solidFill>
              <a:latin typeface="+mn-lt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19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4E6313-2A76-12C5-B29A-96754EDB0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1C24-A61E-AF73-E70F-10ED3ADB7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393" y="3012570"/>
            <a:ext cx="10298221" cy="832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B8FBF2B-1908-42DA-BD81-993FAEBDEC0A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4155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&amp;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7DFFD9-9768-7F4F-325A-55B91800B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BCCF298-6D9D-5A97-1E1D-174718DACA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9310" y="3315305"/>
            <a:ext cx="2147455" cy="2205524"/>
          </a:xfrm>
          <a:prstGeom prst="roundRect">
            <a:avLst>
              <a:gd name="adj" fmla="val 1069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9B5CF1-1E94-FD3E-C799-A79FB9849C42}"/>
              </a:ext>
            </a:extLst>
          </p:cNvPr>
          <p:cNvSpPr/>
          <p:nvPr userDrawn="1"/>
        </p:nvSpPr>
        <p:spPr>
          <a:xfrm>
            <a:off x="9019310" y="5669248"/>
            <a:ext cx="3174453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C1D28-90EA-4707-CF36-0DF2BDB85256}"/>
              </a:ext>
            </a:extLst>
          </p:cNvPr>
          <p:cNvSpPr txBox="1"/>
          <p:nvPr userDrawn="1"/>
        </p:nvSpPr>
        <p:spPr>
          <a:xfrm>
            <a:off x="9167149" y="5701878"/>
            <a:ext cx="3193114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</a:t>
            </a:r>
            <a:endParaRPr lang="en-US" sz="1800" b="0" u="none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615D50D-A081-F17E-0674-1D0B018513D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4273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&amp;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D97C3-632A-0527-B1AF-04A186893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8CDCB7D-71A3-ED22-9536-F14DE094E9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59" y="537277"/>
            <a:ext cx="835752" cy="499786"/>
          </a:xfrm>
          <a:prstGeom prst="rect">
            <a:avLst/>
          </a:prstGeom>
        </p:spPr>
      </p:pic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EB6E3B8-E9BA-E14B-C774-675B2E513D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64" y="2732404"/>
            <a:ext cx="5484691" cy="1393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Display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BCCF298-6D9D-5A97-1E1D-174718DACA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9310" y="3315305"/>
            <a:ext cx="2147455" cy="2205524"/>
          </a:xfrm>
          <a:prstGeom prst="roundRect">
            <a:avLst>
              <a:gd name="adj" fmla="val 10690"/>
            </a:avLst>
          </a:prstGeom>
          <a:noFill/>
          <a:ln w="19050">
            <a:solidFill>
              <a:schemeClr val="bg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C3F9D6-4CDC-7EDA-3E61-499015B65756}"/>
              </a:ext>
            </a:extLst>
          </p:cNvPr>
          <p:cNvSpPr/>
          <p:nvPr userDrawn="1"/>
        </p:nvSpPr>
        <p:spPr>
          <a:xfrm>
            <a:off x="9019310" y="5669248"/>
            <a:ext cx="3174453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65932B-F9EC-DE06-8241-BDFA33A1D1C6}"/>
              </a:ext>
            </a:extLst>
          </p:cNvPr>
          <p:cNvSpPr txBox="1"/>
          <p:nvPr userDrawn="1"/>
        </p:nvSpPr>
        <p:spPr>
          <a:xfrm>
            <a:off x="9167149" y="5701878"/>
            <a:ext cx="3193114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</a:t>
            </a:r>
            <a:endParaRPr lang="en-US" sz="1800" b="0" u="none" dirty="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AE979FC-327A-79F1-8DB5-745FE77A2E7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508423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243729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gradient&#10;&#10;AI-generated content may be incorrect.">
            <a:extLst>
              <a:ext uri="{FF2B5EF4-FFF2-40B4-BE49-F238E27FC236}">
                <a16:creationId xmlns:a16="http://schemas.microsoft.com/office/drawing/2014/main" id="{EDBFAC01-0FA7-B8F7-7462-2916A3EEE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9B7CD8-17BD-E975-046F-FED0BB7721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21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340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unch_Annou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28BB32-A7DF-52F2-5C6E-83AD5F82C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84CF2D6-EFFD-6DA3-C843-7427B1E921C3}"/>
              </a:ext>
            </a:extLst>
          </p:cNvPr>
          <p:cNvSpPr/>
          <p:nvPr userDrawn="1"/>
        </p:nvSpPr>
        <p:spPr>
          <a:xfrm>
            <a:off x="5524981" y="1204163"/>
            <a:ext cx="1142038" cy="485741"/>
          </a:xfrm>
          <a:prstGeom prst="roundRect">
            <a:avLst>
              <a:gd name="adj" fmla="val 50000"/>
            </a:avLst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36576" tIns="27432" rIns="0" bIns="0" rtlCol="0" anchor="ctr"/>
          <a:lstStyle/>
          <a:p>
            <a:pPr marL="0" marR="0" lvl="0" indent="0" algn="ctr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NEW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E4A6F-164F-ECAA-60A7-65C58209E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8138" y="2312103"/>
            <a:ext cx="9017000" cy="638175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Service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93BBB1-AC70-C13B-5C37-B282268DC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C580363-2926-214C-F568-3A37CE16D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8138" y="4317940"/>
            <a:ext cx="9040812" cy="3416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 spc="300">
                <a:solidFill>
                  <a:schemeClr val="bg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/>
              <a:t>AVAILABILITY LINE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5CD5E87-B24B-426A-A1A9-3DCB564D6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08138" y="3195195"/>
            <a:ext cx="9040812" cy="7571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 spc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Add a concise description of the service here, try to keep it concise and no more than two lines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F0D4D82-2C68-828B-F156-9D5818CA424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931507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483608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unch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F6FBA-632D-DA77-46D3-CB121AA95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68BA0C7-B18D-263C-C3CF-48AF849BFA7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726A2-3E53-4BDA-9C63-71CEFD8336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68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4560-33C0-B8A2-E8C9-5C5E7126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0B911-22A2-BC08-7D7B-E69C91FA0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7E58C-4F73-2F33-3327-CC79AE5C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BB6F7-54F8-0031-F4F9-9AF38C16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50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E51BA5B-866C-945C-85B8-147657047DC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5151D14-1318-7DB5-C744-1B2D0711C6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71500" y="6431119"/>
            <a:ext cx="388818" cy="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918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83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25144-BCBC-90BC-E3F8-329209169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CC659-94CF-A7A7-A352-D343A98D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774D2-B096-3395-8520-77FF536C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2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B1287-F213-08E2-B917-465FA757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2ABBF-EB0F-8BE9-96E3-46C2F8087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7CF1B-6282-1E1D-98AD-884294AED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A37DF-16F3-AE75-EC7D-DCFD7F80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7F4E1-4C79-764C-C0E4-723FEFE5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F603A-078D-E0AF-F3A4-F4FA4D53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EBD6-D58D-C2DF-3D97-75560DC1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ED20B-071E-9165-60F3-23130FC2C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2E595-8A6F-3B85-3CD6-FBFFA4101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D3EEE-99D5-114E-087E-A709B92A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59DF5-42FA-3BE9-CCDA-919E27C3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D8DE6-E2F8-9286-FC50-741B9451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8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image" Target="../media/image1.svg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9DD1B3-2945-275A-7FDA-0F490616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75DB2-1361-5D78-1CB9-F3EEDA6B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55C78-84EC-09F2-8C37-B21E75F9E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EEAE4-89F3-7041-BCBE-28100165D808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EC792-7E3A-66B9-FFD4-E824BDAD8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10D9-9BB5-F8FB-A065-4AEC7F0DA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E03A62-A6BB-3348-9A91-EF6C3A05B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9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69B3CAFF-1CA6-3CBA-40FB-DEEA93D61B0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368239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1097212">
              <a:defRPr/>
            </a:pPr>
            <a:r>
              <a:rPr lang="en-US" altLang="x-none" sz="700" dirty="0">
                <a:solidFill>
                  <a:schemeClr val="bg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2026, Amazon Web Services, Inc. or its affiliates. All rights reserved.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BDFD8A-A780-0055-AC09-1644B17404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571500" y="6428661"/>
            <a:ext cx="388818" cy="2325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D65DF7-30E0-78F2-607D-6878FF52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3D553-8001-C131-E486-57ADBB1B1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CEF09-B41D-29D1-2EFF-7CF8521C5A35}"/>
              </a:ext>
            </a:extLst>
          </p:cNvPr>
          <p:cNvSpPr txBox="1"/>
          <p:nvPr userDrawn="1"/>
        </p:nvSpPr>
        <p:spPr>
          <a:xfrm>
            <a:off x="345688" y="165038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9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60">
          <p15:clr>
            <a:srgbClr val="F26B43"/>
          </p15:clr>
        </p15:guide>
        <p15:guide id="4" pos="732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orient="horz" pos="3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0ADC8-5DCC-32C4-124F-9AB4F1163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Darryl Ruggles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81B5FF-394C-FEB8-E55A-3802D36D0C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Darryl Ruggles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12321-95D7-46B1-11E2-5287DEA6D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Cloud Solutions Architect</a:t>
            </a:r>
          </a:p>
          <a:p>
            <a:r>
              <a:rPr lang="en-US" dirty="0"/>
              <a:t>Ciena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B20372-BD38-CFC5-0D07-1F95B845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 Conversational Family Recipe Assistant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4B0FCC-684F-3EEE-F9FB-6420EC038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DEV201</a:t>
            </a:r>
          </a:p>
        </p:txBody>
      </p:sp>
    </p:spTree>
    <p:extLst>
      <p:ext uri="{BB962C8B-B14F-4D97-AF65-F5344CB8AC3E}">
        <p14:creationId xmlns:p14="http://schemas.microsoft.com/office/powerpoint/2010/main" val="33423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36976-5A21-9844-3A4B-622290AAE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6851DE-982C-B2D3-6FBC-CA540003A7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689775" cy="42581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Older recipes have no nutrition info. Most need it added.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USDA </a:t>
            </a:r>
            <a:r>
              <a:rPr lang="en-CA" sz="24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FoodData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Central API - free, comprehensive, well-maintained.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Per ingredient: parse qty + unit, look up per-100g values, scale to recipe.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Cache responses. Tag values [USDA] vs [estimated] so I know what's real.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2A5D33-5B21-E152-C355-6DF794BC7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Enrichment: real macros via USDA</a:t>
            </a:r>
          </a:p>
        </p:txBody>
      </p:sp>
    </p:spTree>
    <p:extLst>
      <p:ext uri="{BB962C8B-B14F-4D97-AF65-F5344CB8AC3E}">
        <p14:creationId xmlns:p14="http://schemas.microsoft.com/office/powerpoint/2010/main" val="131867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66254-9B12-967B-A76D-E461E21E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C6D9B9-B857-FF02-38BF-928996282F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5" y="1566402"/>
            <a:ext cx="11479866" cy="42581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Point a Knowledge Base at the S3 bucket of markdown files. Done.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Semantic chunking preserves recipe structure.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Titan Embed V2 (1024-dim) embeddings stored in S3 Vectors.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S3 Vectors: zero idle cost, ~$0.00004 per query.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Chunk merging on retrieval - one recipe, not three fragments.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F13A2B-77BA-1013-58F5-B863A592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Bedrock Knowledge Base + S3 Vectors</a:t>
            </a:r>
          </a:p>
        </p:txBody>
      </p:sp>
    </p:spTree>
    <p:extLst>
      <p:ext uri="{BB962C8B-B14F-4D97-AF65-F5344CB8AC3E}">
        <p14:creationId xmlns:p14="http://schemas.microsoft.com/office/powerpoint/2010/main" val="231422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110E-0DFD-E2A4-FE5A-61ED10B7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A528D-2F53-67F0-8862-E7DA843168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060" y="2105917"/>
            <a:ext cx="6935288" cy="3475011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Strands SDK - thin Python. Tools are @decorated functions.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Two tools: search recipes and </a:t>
            </a:r>
            <a:r>
              <a:rPr lang="en-CA" sz="20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calculate_nutrition</a:t>
            </a: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0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Memory: multi-turn context per session.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0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Runtime hosts the agent. Scales to zero, IAM auth, SSE.</a:t>
            </a:r>
          </a:p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Deploy with the </a:t>
            </a:r>
            <a:r>
              <a:rPr lang="en-CA" sz="20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CA" sz="20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CLI.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F2711B-36D0-0612-E06E-88F72270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60" y="694380"/>
            <a:ext cx="5241880" cy="141153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Strands and </a:t>
            </a:r>
            <a:r>
              <a:rPr lang="en-US" sz="36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US" sz="3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: Clean &amp; Simple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8803351-E2CD-AD58-9053-A6E6C377B6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4126" r="4126"/>
          <a:stretch>
            <a:fillRect/>
          </a:stretch>
        </p:blipFill>
        <p:spPr>
          <a:xfrm>
            <a:off x="7421348" y="1410010"/>
            <a:ext cx="4543384" cy="4170918"/>
          </a:xfrm>
          <a:prstGeom prst="roundRect">
            <a:avLst>
              <a:gd name="adj" fmla="val 4675"/>
            </a:avLst>
          </a:prstGeom>
          <a:solidFill>
            <a:srgbClr val="E8E8E8"/>
          </a:solidFill>
        </p:spPr>
      </p:pic>
    </p:spTree>
    <p:extLst>
      <p:ext uri="{BB962C8B-B14F-4D97-AF65-F5344CB8AC3E}">
        <p14:creationId xmlns:p14="http://schemas.microsoft.com/office/powerpoint/2010/main" val="128565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2EC1-A051-E3BE-539A-7A815C794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E02FCF-FC49-D739-473F-20559F778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169315" cy="42581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latin typeface="Calibri"/>
              </a:rPr>
              <a:t> 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CloudFront + Lambda Function URL (RESPONSE_STREAM mode).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Lambda signs SigV4 to </a:t>
            </a:r>
            <a:r>
              <a:rPr lang="en-CA" sz="24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, relays SSE chunks to the browser.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Need a long-lived streaming response - not a 29-second request/response.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Tool-use events shown in UI: "Searching recipes...", "Calculating nutrition...".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Aborts rotate the session ID - a stopped turn won't poison memory</a:t>
            </a:r>
            <a:r>
              <a:rPr lang="en-CA" sz="2400" dirty="0">
                <a:latin typeface="Calibri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367E2D-3C67-BFD8-5EF3-D74EB23E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4" y="378881"/>
            <a:ext cx="11284963" cy="654616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Streaming the typed chat back to the browser</a:t>
            </a:r>
          </a:p>
        </p:txBody>
      </p:sp>
    </p:spTree>
    <p:extLst>
      <p:ext uri="{BB962C8B-B14F-4D97-AF65-F5344CB8AC3E}">
        <p14:creationId xmlns:p14="http://schemas.microsoft.com/office/powerpoint/2010/main" val="93562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EED4F-6994-9023-98BB-3289FC29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111CC4-2C73-360C-495E-514DA5CB0F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Typed chat works. Polly TTS reads recipe steps aloud ("cooking mode").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But Polly is one-shot - can't interrupt mid-step or ask a question.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Typing while cooking is awful - hands are full, dirty, or both.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I want a real conversation, not a smarter search box.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F5D6F-B22B-C5B0-A6EF-FABECE2A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4" y="378881"/>
            <a:ext cx="11284963" cy="654616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Phase 1 worked - but the kitchen has hands</a:t>
            </a:r>
          </a:p>
        </p:txBody>
      </p:sp>
    </p:spTree>
    <p:extLst>
      <p:ext uri="{BB962C8B-B14F-4D97-AF65-F5344CB8AC3E}">
        <p14:creationId xmlns:p14="http://schemas.microsoft.com/office/powerpoint/2010/main" val="217623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5606F-0EC0-7B8C-E6D1-B3EB25EB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E743AB-9E7B-34E5-48F1-71F3B85032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5" y="1566402"/>
            <a:ext cx="11203820" cy="4258101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400" b="1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Amazon Nova Sonic v2 - speech in + out in one model. No separate STT/TTS.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Strands </a:t>
            </a:r>
            <a:r>
              <a:rPr lang="en-CA" sz="26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BidiAgent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+ </a:t>
            </a:r>
            <a:r>
              <a:rPr lang="en-CA" sz="26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BidiNovaSonicModel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- bidirectional WebSocket session.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Same agent, same tools, same KB - plus </a:t>
            </a:r>
            <a:r>
              <a:rPr lang="en-CA" sz="26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cooking_timer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+ </a:t>
            </a:r>
            <a:r>
              <a:rPr lang="en-CA" sz="26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unit_converter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6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BidiAgent</a:t>
            </a: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collapses ~150 lines of WebSocket plumbing into ~20 lines.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Just a web page - works on laptop, iPad, and phone with no install.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6600C2-375D-7BDA-7867-7D08823C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Phase 2: Nova Sonic + Strands </a:t>
            </a:r>
            <a:r>
              <a:rPr lang="en-CA" b="1" dirty="0" err="1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BidiAgent</a:t>
            </a:r>
            <a:br>
              <a:rPr lang="en-CA" b="1" dirty="0">
                <a:solidFill>
                  <a:srgbClr val="FFFFFF"/>
                </a:solidFill>
                <a:latin typeface="Trebuchet M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12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7CAB1-EA85-E14E-F2E7-A623FE1DC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3233CD-99A4-38BB-6252-2D930B67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56" y="559739"/>
            <a:ext cx="10607729" cy="530944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Why "bidirectional" actually matters</a:t>
            </a:r>
            <a:endParaRPr lang="en-US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F327DB6-462E-C9F2-A251-CCFC6A6D29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176" b="5176"/>
          <a:stretch>
            <a:fillRect/>
          </a:stretch>
        </p:blipFill>
        <p:spPr>
          <a:xfrm>
            <a:off x="491619" y="1944627"/>
            <a:ext cx="11208762" cy="3557218"/>
          </a:xfrm>
          <a:prstGeom prst="roundRect">
            <a:avLst>
              <a:gd name="adj" fmla="val 8562"/>
            </a:avLst>
          </a:prstGeom>
          <a:solidFill>
            <a:srgbClr val="E8E8E8"/>
          </a:solidFill>
        </p:spPr>
      </p:pic>
    </p:spTree>
    <p:extLst>
      <p:ext uri="{BB962C8B-B14F-4D97-AF65-F5344CB8AC3E}">
        <p14:creationId xmlns:p14="http://schemas.microsoft.com/office/powerpoint/2010/main" val="1250198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7C2D0-CF17-11BC-63D8-548AEE9A6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FC2DB0-798A-F6EB-C6DA-98F336E4C8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264205" cy="425810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Audio pacing: Nova bursts audio after a tool call. 5-second buffer overflows; 60 sec is safe.</a:t>
            </a:r>
          </a:p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Model ID typos: connection succeeds, audio silently ignored. Use amazon.nova-2-sonic-v1:0.</a:t>
            </a:r>
          </a:p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Voice IDs are case-sensitive. "Tiffany" fails silently; "tiffany" works.</a:t>
            </a:r>
          </a:p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WebSocket auth: SigV4-presigned WSS URL via Cognito Identity Pool credentials.</a:t>
            </a:r>
          </a:p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Scoping </a:t>
            </a:r>
            <a:r>
              <a:rPr lang="en-CA" sz="28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InvokeAgentRuntimeWithWebSocketStream</a:t>
            </a: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to a runtime ARN breaks. Use *.</a:t>
            </a:r>
          </a:p>
          <a:p>
            <a:pPr marL="457200" indent="-457200">
              <a:lnSpc>
                <a:spcPct val="17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Sessions cap at 8 minutes. Bidirectional invokes are not logged to CloudWatch.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0318A4-01E4-7A70-F5BC-1FADEC3B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Voice - things to watch out for</a:t>
            </a:r>
          </a:p>
        </p:txBody>
      </p:sp>
    </p:spTree>
    <p:extLst>
      <p:ext uri="{BB962C8B-B14F-4D97-AF65-F5344CB8AC3E}">
        <p14:creationId xmlns:p14="http://schemas.microsoft.com/office/powerpoint/2010/main" val="708815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11E0-1E6B-BE58-2215-20E8FB9F7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BEF3B2-90E5-37AB-DDF1-231166C7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56" y="559739"/>
            <a:ext cx="10607729" cy="530944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It really does cost ~$0 at hobby scale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E71396C-9F85-1557-AAE7-B2AD82ABB0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988" r="1988"/>
          <a:stretch>
            <a:fillRect/>
          </a:stretch>
        </p:blipFill>
        <p:spPr>
          <a:xfrm>
            <a:off x="706438" y="1554163"/>
            <a:ext cx="10664825" cy="4621212"/>
          </a:xfrm>
          <a:prstGeom prst="roundRect">
            <a:avLst>
              <a:gd name="adj" fmla="val 8562"/>
            </a:avLst>
          </a:prstGeom>
          <a:solidFill>
            <a:srgbClr val="E8E8E8"/>
          </a:solidFill>
        </p:spPr>
      </p:pic>
    </p:spTree>
    <p:extLst>
      <p:ext uri="{BB962C8B-B14F-4D97-AF65-F5344CB8AC3E}">
        <p14:creationId xmlns:p14="http://schemas.microsoft.com/office/powerpoint/2010/main" val="1919170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67F8F-E498-E808-C2B1-70DFA4209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E3B82E-4F53-14FD-6739-F1E32C8F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35" y="271873"/>
            <a:ext cx="10607729" cy="5309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Demo of Recipe Assistant</a:t>
            </a:r>
          </a:p>
        </p:txBody>
      </p:sp>
      <p:pic>
        <p:nvPicPr>
          <p:cNvPr id="5" name="Recipe_demo_for_pptx.mp4">
            <a:hlinkClick r:id="" action="ppaction://media"/>
            <a:extLst>
              <a:ext uri="{FF2B5EF4-FFF2-40B4-BE49-F238E27FC236}">
                <a16:creationId xmlns:a16="http://schemas.microsoft.com/office/drawing/2014/main" id="{4F79C73E-7D35-9766-43F6-1D66905B68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944253" y="929198"/>
            <a:ext cx="8154046" cy="52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BE31C2-AD18-E0C9-BECF-AE085A1740F7}"/>
              </a:ext>
            </a:extLst>
          </p:cNvPr>
          <p:cNvSpPr/>
          <p:nvPr/>
        </p:nvSpPr>
        <p:spPr>
          <a:xfrm>
            <a:off x="1533657" y="930288"/>
            <a:ext cx="9144000" cy="5143500"/>
          </a:xfrm>
          <a:prstGeom prst="rect">
            <a:avLst/>
          </a:prstGeom>
          <a:solidFill>
            <a:srgbClr val="1B1F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E70B6C-EFAB-2DB5-A664-E1441D271CFA}"/>
              </a:ext>
            </a:extLst>
          </p:cNvPr>
          <p:cNvSpPr/>
          <p:nvPr/>
        </p:nvSpPr>
        <p:spPr>
          <a:xfrm>
            <a:off x="1524000" y="847165"/>
            <a:ext cx="9144000" cy="5486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B1FB0-5F2D-7C5D-2EF7-DE4BFCA50E36}"/>
              </a:ext>
            </a:extLst>
          </p:cNvPr>
          <p:cNvSpPr/>
          <p:nvPr/>
        </p:nvSpPr>
        <p:spPr>
          <a:xfrm>
            <a:off x="1524000" y="6050101"/>
            <a:ext cx="9144000" cy="5486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14586-CA41-833F-6FF2-B132D4EB639F}"/>
              </a:ext>
            </a:extLst>
          </p:cNvPr>
          <p:cNvSpPr txBox="1"/>
          <p:nvPr/>
        </p:nvSpPr>
        <p:spPr>
          <a:xfrm>
            <a:off x="1981200" y="1075765"/>
            <a:ext cx="8229600" cy="538609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3200" b="1">
                <a:solidFill>
                  <a:srgbClr val="FFFFFF"/>
                </a:solidFill>
                <a:latin typeface="Trebuchet MS"/>
              </a:rPr>
              <a:t>About 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620E1-5A3F-0FA8-0A3A-20D28EAF21BB}"/>
              </a:ext>
            </a:extLst>
          </p:cNvPr>
          <p:cNvSpPr/>
          <p:nvPr/>
        </p:nvSpPr>
        <p:spPr>
          <a:xfrm>
            <a:off x="1981200" y="1715845"/>
            <a:ext cx="1097280" cy="40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88368-483E-9B36-9B26-EFAACBF40C47}"/>
              </a:ext>
            </a:extLst>
          </p:cNvPr>
          <p:cNvSpPr txBox="1"/>
          <p:nvPr/>
        </p:nvSpPr>
        <p:spPr>
          <a:xfrm>
            <a:off x="1981200" y="1898725"/>
            <a:ext cx="5486400" cy="384721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2200" b="1">
                <a:solidFill>
                  <a:srgbClr val="FFFFFF"/>
                </a:solidFill>
                <a:latin typeface="Trebuchet MS"/>
              </a:rPr>
              <a:t>Darryl Ruggles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C13F3-BCB6-F7F9-4C31-6866BA5DEDC8}"/>
              </a:ext>
            </a:extLst>
          </p:cNvPr>
          <p:cNvSpPr txBox="1"/>
          <p:nvPr/>
        </p:nvSpPr>
        <p:spPr>
          <a:xfrm>
            <a:off x="1981200" y="2310205"/>
            <a:ext cx="5486400" cy="230832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1200" b="0" dirty="0">
                <a:solidFill>
                  <a:srgbClr val="8B8FA3"/>
                </a:solidFill>
                <a:latin typeface="Calibri"/>
              </a:rPr>
              <a:t>Principal Cloud Solutions Architect @ Ciena  |</a:t>
            </a:r>
            <a:r>
              <a:rPr lang="en-CA" sz="1200" b="0" dirty="0">
                <a:solidFill>
                  <a:srgbClr val="8B8FA3"/>
                </a:solidFill>
                <a:latin typeface="Calibri"/>
              </a:rPr>
              <a:t>  AWS </a:t>
            </a:r>
            <a:r>
              <a:rPr lang="en-CA" sz="1200" dirty="0">
                <a:solidFill>
                  <a:srgbClr val="8B8FA3"/>
                </a:solidFill>
                <a:latin typeface="Calibri"/>
              </a:rPr>
              <a:t>Hero</a:t>
            </a:r>
            <a:endParaRPr sz="1200" b="0" dirty="0">
              <a:solidFill>
                <a:srgbClr val="8B8FA3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B2EA7-C784-087A-73DF-EC866F12DCA3}"/>
              </a:ext>
            </a:extLst>
          </p:cNvPr>
          <p:cNvSpPr txBox="1"/>
          <p:nvPr/>
        </p:nvSpPr>
        <p:spPr>
          <a:xfrm>
            <a:off x="1981200" y="2675965"/>
            <a:ext cx="5669280" cy="177484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Aft>
                <a:spcPts val="800"/>
              </a:spcAft>
            </a:pPr>
            <a:r>
              <a:rPr sz="1200" dirty="0">
                <a:solidFill>
                  <a:srgbClr val="C0C4D0"/>
                </a:solidFill>
                <a:latin typeface="Calibri"/>
              </a:rPr>
              <a:t>25+ years in software and cloud - C/C++ embedded, Java, ReactJS, microservices, containers, serverless, traditional AI/ML and </a:t>
            </a:r>
            <a:r>
              <a:rPr sz="1200" dirty="0" err="1">
                <a:solidFill>
                  <a:srgbClr val="C0C4D0"/>
                </a:solidFill>
                <a:latin typeface="Calibri"/>
              </a:rPr>
              <a:t>MLOps</a:t>
            </a:r>
            <a:r>
              <a:rPr sz="1200" dirty="0">
                <a:solidFill>
                  <a:srgbClr val="C0C4D0"/>
                </a:solidFill>
                <a:latin typeface="Calibri"/>
              </a:rPr>
              <a:t>, observability, DevOps, SRE, FinOps, and now GenAI.</a:t>
            </a:r>
          </a:p>
          <a:p>
            <a:pPr>
              <a:spcAft>
                <a:spcPts val="800"/>
              </a:spcAft>
            </a:pPr>
            <a:r>
              <a:rPr sz="1200" dirty="0">
                <a:solidFill>
                  <a:srgbClr val="C0C4D0"/>
                </a:solidFill>
                <a:latin typeface="Calibri"/>
              </a:rPr>
              <a:t>Passionate about event-driven architecture, observability, and building things with serverless and managed AWS services. Continuous learner who enjoys sharing what I find along the way.</a:t>
            </a:r>
          </a:p>
          <a:p>
            <a:pPr>
              <a:spcAft>
                <a:spcPts val="800"/>
              </a:spcAft>
            </a:pPr>
            <a:r>
              <a:rPr sz="1200" dirty="0">
                <a:solidFill>
                  <a:srgbClr val="C0C4D0"/>
                </a:solidFill>
                <a:latin typeface="Calibri"/>
              </a:rPr>
              <a:t>Current focus: agentic AI development across multiple vendors and models, and right-sizing cloud environments through FinOps practices.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5A945-EE5C-D60C-68E0-946A515B089A}"/>
              </a:ext>
            </a:extLst>
          </p:cNvPr>
          <p:cNvSpPr txBox="1"/>
          <p:nvPr/>
        </p:nvSpPr>
        <p:spPr>
          <a:xfrm>
            <a:off x="1981200" y="4770720"/>
            <a:ext cx="3960828" cy="3231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b="1" dirty="0">
                <a:solidFill>
                  <a:srgbClr val="FF9900"/>
                </a:solidFill>
                <a:latin typeface="Calibri"/>
              </a:rPr>
              <a:t>LinkedIn    </a:t>
            </a:r>
            <a:r>
              <a:rPr dirty="0" err="1">
                <a:solidFill>
                  <a:srgbClr val="8B8FA3"/>
                </a:solidFill>
                <a:latin typeface="Calibri"/>
              </a:rPr>
              <a:t>linkedin.com</a:t>
            </a:r>
            <a:r>
              <a:rPr dirty="0">
                <a:solidFill>
                  <a:srgbClr val="8B8FA3"/>
                </a:solidFill>
                <a:latin typeface="Calibri"/>
              </a:rPr>
              <a:t>/in/</a:t>
            </a:r>
            <a:r>
              <a:rPr dirty="0" err="1">
                <a:solidFill>
                  <a:srgbClr val="8B8FA3"/>
                </a:solidFill>
                <a:latin typeface="Calibri"/>
              </a:rPr>
              <a:t>darryl-ruggles</a:t>
            </a:r>
            <a:endParaRPr dirty="0">
              <a:solidFill>
                <a:srgbClr val="8B8FA3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B2F42-D078-316A-6DC4-C50613A4A1AA}"/>
              </a:ext>
            </a:extLst>
          </p:cNvPr>
          <p:cNvSpPr txBox="1"/>
          <p:nvPr/>
        </p:nvSpPr>
        <p:spPr>
          <a:xfrm>
            <a:off x="1981200" y="5134138"/>
            <a:ext cx="2959208" cy="3231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b="1" dirty="0">
                <a:solidFill>
                  <a:srgbClr val="FF9900"/>
                </a:solidFill>
                <a:latin typeface="Calibri"/>
              </a:rPr>
              <a:t>Website    </a:t>
            </a:r>
            <a:r>
              <a:rPr dirty="0" err="1">
                <a:solidFill>
                  <a:srgbClr val="8B8FA3"/>
                </a:solidFill>
                <a:latin typeface="Calibri"/>
              </a:rPr>
              <a:t>darryl-ruggles.cloud</a:t>
            </a:r>
            <a:endParaRPr dirty="0">
              <a:solidFill>
                <a:srgbClr val="8B8FA3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4730EC-93F1-56D1-8ACB-4B1786A0C5DA}"/>
              </a:ext>
            </a:extLst>
          </p:cNvPr>
          <p:cNvSpPr txBox="1"/>
          <p:nvPr/>
        </p:nvSpPr>
        <p:spPr>
          <a:xfrm>
            <a:off x="1981200" y="5474029"/>
            <a:ext cx="3114827" cy="3231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b="1" dirty="0">
                <a:solidFill>
                  <a:srgbClr val="FF9900"/>
                </a:solidFill>
                <a:latin typeface="Calibri"/>
              </a:rPr>
              <a:t>GitHub    </a:t>
            </a:r>
            <a:r>
              <a:rPr lang="en-CA" b="1" dirty="0">
                <a:solidFill>
                  <a:srgbClr val="FF9900"/>
                </a:solidFill>
                <a:latin typeface="Calibri"/>
              </a:rPr>
              <a:t>  </a:t>
            </a:r>
            <a:r>
              <a:rPr dirty="0" err="1">
                <a:solidFill>
                  <a:srgbClr val="8B8FA3"/>
                </a:solidFill>
                <a:latin typeface="Calibri"/>
              </a:rPr>
              <a:t>github.com</a:t>
            </a:r>
            <a:r>
              <a:rPr dirty="0">
                <a:solidFill>
                  <a:srgbClr val="8B8FA3"/>
                </a:solidFill>
                <a:latin typeface="Calibri"/>
              </a:rPr>
              <a:t>/</a:t>
            </a:r>
            <a:r>
              <a:rPr dirty="0" err="1">
                <a:solidFill>
                  <a:srgbClr val="8B8FA3"/>
                </a:solidFill>
                <a:latin typeface="Calibri"/>
              </a:rPr>
              <a:t>RDarrylR</a:t>
            </a:r>
            <a:endParaRPr dirty="0">
              <a:solidFill>
                <a:srgbClr val="8B8FA3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69CB8-83BA-AE71-4911-2298E7F674A0}"/>
              </a:ext>
            </a:extLst>
          </p:cNvPr>
          <p:cNvSpPr txBox="1"/>
          <p:nvPr/>
        </p:nvSpPr>
        <p:spPr>
          <a:xfrm>
            <a:off x="7650480" y="5525918"/>
            <a:ext cx="1074420" cy="3231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 algn="ctr"/>
            <a:r>
              <a:rPr b="0" dirty="0">
                <a:solidFill>
                  <a:srgbClr val="8B8FA3"/>
                </a:solidFill>
                <a:latin typeface="Calibri"/>
              </a:rPr>
              <a:t>LinkedIn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C0DEA-72EA-229F-5E9A-E8F629D317AA}"/>
              </a:ext>
            </a:extLst>
          </p:cNvPr>
          <p:cNvSpPr txBox="1"/>
          <p:nvPr/>
        </p:nvSpPr>
        <p:spPr>
          <a:xfrm>
            <a:off x="9342120" y="5504921"/>
            <a:ext cx="868680" cy="323165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 algn="ctr"/>
            <a:r>
              <a:rPr b="0" dirty="0">
                <a:solidFill>
                  <a:srgbClr val="8B8FA3"/>
                </a:solidFill>
                <a:latin typeface="Calibri"/>
              </a:rPr>
              <a:t>Website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A1EC3B-EA18-6688-5CF6-5E0907A4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170" y="1154376"/>
            <a:ext cx="1739900" cy="1739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272AC7A-943D-45CD-061A-9698C599A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420" y="2972887"/>
            <a:ext cx="1549400" cy="50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56BF39-5CAD-D0EA-3797-3533B726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829" y="4407680"/>
            <a:ext cx="876300" cy="876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BBF6447-307A-FF54-AA79-2872A17E8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310" y="4407680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3CA0F-F0CF-3739-724A-FEEFB28A0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7EAA4E-5E43-32BE-7932-769C0077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What's next - and 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E6757-6120-708C-71D3-604979CBB862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502225" y="1367995"/>
            <a:ext cx="10876975" cy="2952860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Merge typed + voice on </a:t>
            </a:r>
            <a:r>
              <a:rPr sz="24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WebRTC - one transport for both.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Session rotation past Nova Sonic's 8-minute cap, with context preservation.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Shopping lists with prices - Loblaws, Walmart, Costco.ca.</a:t>
            </a:r>
          </a:p>
          <a:p>
            <a:pPr marL="457200" indent="-45720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iPad-first UI for the kitchen counter; eventually Alexa.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2AB96-DF31-E081-CFAD-71945D3ACA54}"/>
              </a:ext>
            </a:extLst>
          </p:cNvPr>
          <p:cNvSpPr txBox="1"/>
          <p:nvPr/>
        </p:nvSpPr>
        <p:spPr>
          <a:xfrm>
            <a:off x="502225" y="4544383"/>
            <a:ext cx="9753601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CA" sz="1800" b="1" dirty="0">
                <a:solidFill>
                  <a:srgbClr val="FF9900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Blog 1: </a:t>
            </a:r>
            <a:r>
              <a:rPr lang="en-CA" sz="1800" dirty="0" err="1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darryl-ruggles.cloud</a:t>
            </a:r>
            <a:r>
              <a:rPr lang="en-CA" sz="1800" dirty="0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/serverless-recipe-assistant-with-</a:t>
            </a:r>
            <a:r>
              <a:rPr lang="en-CA" sz="1800" dirty="0" err="1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agentcore</a:t>
            </a:r>
            <a:r>
              <a:rPr lang="en-CA" sz="1800" dirty="0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-and-strands/</a:t>
            </a:r>
          </a:p>
          <a:p>
            <a:pPr>
              <a:spcAft>
                <a:spcPts val="200"/>
              </a:spcAft>
            </a:pPr>
            <a:r>
              <a:rPr lang="en-CA" sz="1800" b="1" dirty="0">
                <a:solidFill>
                  <a:srgbClr val="FF9900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Blog 2: </a:t>
            </a:r>
            <a:r>
              <a:rPr lang="en-CA" sz="1800" dirty="0" err="1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darryl-ruggles.cloud</a:t>
            </a:r>
            <a:r>
              <a:rPr lang="en-CA" sz="1800" dirty="0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/bi-directional-voice-controlled-recipe-assistant-with-nova-sonic-2/</a:t>
            </a:r>
          </a:p>
          <a:p>
            <a:pPr>
              <a:spcAft>
                <a:spcPts val="200"/>
              </a:spcAft>
            </a:pPr>
            <a:r>
              <a:rPr lang="en-CA" sz="1800" b="1" dirty="0">
                <a:solidFill>
                  <a:srgbClr val="FF9900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GitHub: </a:t>
            </a:r>
            <a:r>
              <a:rPr lang="en-CA" sz="1800" dirty="0" err="1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github.com</a:t>
            </a:r>
            <a:r>
              <a:rPr lang="en-CA" sz="1800" dirty="0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/</a:t>
            </a:r>
            <a:r>
              <a:rPr lang="en-CA" sz="1800" dirty="0" err="1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RDarrylR</a:t>
            </a:r>
            <a:r>
              <a:rPr lang="en-CA" sz="1800" dirty="0">
                <a:solidFill>
                  <a:srgbClr val="8B8FA3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/serverless-family-recipe-assistant</a:t>
            </a:r>
          </a:p>
        </p:txBody>
      </p:sp>
    </p:spTree>
    <p:extLst>
      <p:ext uri="{BB962C8B-B14F-4D97-AF65-F5344CB8AC3E}">
        <p14:creationId xmlns:p14="http://schemas.microsoft.com/office/powerpoint/2010/main" val="261434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6803EB-22AC-EEAE-9940-FC17709A0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4471B7-A0CD-99F5-7B62-B651662093B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13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2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7D23-6ED2-F4C7-08A3-2B57F58C7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2BD55-0FFA-F337-4BF0-0628D7FA4F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689775" cy="4258101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Inherited from my mother - cooking and recipe collecting are family traditions.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My wife and I grew up in small communities in Nova Scotia.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Decades of recipes from family, neighbours, church cookbooks, magazine clippings.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6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Always wanted a real searchable index. Always felt overwhelmed by the data entry.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30E0E6-50DC-454F-B347-0F0A08B5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 lifelong love of cooking</a:t>
            </a:r>
            <a:br>
              <a:rPr lang="en-CA" b="1" dirty="0">
                <a:solidFill>
                  <a:srgbClr val="FFFFFF"/>
                </a:solidFill>
                <a:latin typeface="Trebuchet M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0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6F13D-C810-9303-033A-1165D7C43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3359A-4CA3-5836-7A52-F2F62E8377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462613" cy="425810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 few years ago I gave up on perfect and just printed and scanned everything.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Loaded the PDFs into Dropbox.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Dropbox's filename search was "good enough" - we found recipes most times.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Useful, but not a system. Not searchable by ingredient or nutrition</a:t>
            </a:r>
            <a:r>
              <a:rPr lang="en-CA" sz="2800" dirty="0">
                <a:latin typeface="Calibri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A74CBE-095E-92C3-8175-CB07A53F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Phase zero: print, scan, dump in Dropbox</a:t>
            </a:r>
          </a:p>
        </p:txBody>
      </p:sp>
    </p:spTree>
    <p:extLst>
      <p:ext uri="{BB962C8B-B14F-4D97-AF65-F5344CB8AC3E}">
        <p14:creationId xmlns:p14="http://schemas.microsoft.com/office/powerpoint/2010/main" val="3736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4CD14-D6DF-F09B-9CB4-8F0CBFC1E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E55D5E-2F22-FC36-EB5D-3BE136D2E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4" y="1566402"/>
            <a:ext cx="11689775" cy="425810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Switched to a strict keto diet, started exercising regularly.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Hundreds of new keto recipes + keto-friendly remixes of family favourites.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Collection grew past 600 recipes.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On keto, you live and die by the macros: fat, protein, fibre, calories - and carbs</a:t>
            </a:r>
            <a:r>
              <a:rPr lang="en-CA" sz="28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558833-F026-5DD9-1565-297519B1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Trebuchet MS"/>
              </a:rPr>
              <a:t>The keto pivot - now nutrition matters</a:t>
            </a:r>
          </a:p>
        </p:txBody>
      </p:sp>
    </p:spTree>
    <p:extLst>
      <p:ext uri="{BB962C8B-B14F-4D97-AF65-F5344CB8AC3E}">
        <p14:creationId xmlns:p14="http://schemas.microsoft.com/office/powerpoint/2010/main" val="353130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34C16-88C0-96AB-C733-0719867BD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44A8B8-0939-BF91-03D3-66D1B678D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5" y="1566402"/>
            <a:ext cx="11445360" cy="425810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Background: a few years on an </a:t>
            </a:r>
            <a:r>
              <a:rPr lang="en-CA" sz="2400" dirty="0" err="1">
                <a:ea typeface="Amazon Ember Display" panose="020F0603020204020204" pitchFamily="34" charset="0"/>
                <a:cs typeface="Amazon Ember Display" panose="020F0603020204020204" pitchFamily="34" charset="0"/>
              </a:rPr>
              <a:t>MLOps</a:t>
            </a: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 team with classical ML and early   LLMs.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RAG (Retrieval Augmented Generation) fits: ground the LLM in my own recipes.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Bedrock Knowledge Bases handle chunking, embeddings, vector store, retrieval.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S3 Vectors makes the storage piece almost free at hobby scale.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A7271-56FA-3149-078C-7DC9D1AA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4" y="378881"/>
            <a:ext cx="10870625" cy="654616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Why now? RAG finally became approachable</a:t>
            </a:r>
          </a:p>
        </p:txBody>
      </p:sp>
    </p:spTree>
    <p:extLst>
      <p:ext uri="{BB962C8B-B14F-4D97-AF65-F5344CB8AC3E}">
        <p14:creationId xmlns:p14="http://schemas.microsoft.com/office/powerpoint/2010/main" val="329016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B71DA-844A-34D9-5471-0B9A4CFC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065751-2A7F-9351-7E9B-CBB6CAC88D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792" y="1566402"/>
            <a:ext cx="12042476" cy="42581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Search 600+ family and keto recipes by ingredient, technique, or feel.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Real nutrition for every recipe, even the ones that never had it.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Conversational - follow-up questions, scaling, substitutions.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Hands-free in the kitchen - voice in, voice out, with interruptions.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Cheap enough to leave running - serverless, scale-to-zero where possible.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30C71A-E62D-CE87-8763-6551D045A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Trebuchet MS"/>
              </a:rPr>
              <a:t>What I wanted to build</a:t>
            </a:r>
          </a:p>
        </p:txBody>
      </p:sp>
    </p:spTree>
    <p:extLst>
      <p:ext uri="{BB962C8B-B14F-4D97-AF65-F5344CB8AC3E}">
        <p14:creationId xmlns:p14="http://schemas.microsoft.com/office/powerpoint/2010/main" val="3028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65F22-4C61-EC60-FCEC-5A4CFB509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366FDD-A921-6601-F292-E3328B6E3B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225" y="1566402"/>
            <a:ext cx="10532792" cy="1605423"/>
          </a:xfrm>
        </p:spPr>
        <p:txBody>
          <a:bodyPr>
            <a:normAutofit lnSpcReduction="10000"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~600 PDFs, scans, phone photos, handwritten cards, clippings.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Amazon Nova Pro (multimodal) extracts each one to clean Markdown.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Amazon Ember Display" panose="020F0603020204020204" pitchFamily="34" charset="0"/>
                <a:cs typeface="Amazon Ember Display" panose="020F0603020204020204" pitchFamily="34" charset="0"/>
              </a:rPr>
              <a:t>~90% land clean; the rest - stained or sloppy handwriting - are a quick edit.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B41500-C740-6B9A-225E-A6C3D209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Ingestion: Nova Pro reads the recipe pile</a:t>
            </a:r>
          </a:p>
        </p:txBody>
      </p:sp>
      <p:pic>
        <p:nvPicPr>
          <p:cNvPr id="4" name="Picture 3" descr="handwritten-to-markdown.png">
            <a:extLst>
              <a:ext uri="{FF2B5EF4-FFF2-40B4-BE49-F238E27FC236}">
                <a16:creationId xmlns:a16="http://schemas.microsoft.com/office/drawing/2014/main" id="{54B7FF4D-3E28-31F4-08CB-A4ACBCB67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25" y="3397997"/>
            <a:ext cx="10911470" cy="253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1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7BA7-E4C8-832E-57A7-91696E64A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BDF87A-11BF-EAC0-B6E3-623B8D42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6" y="412136"/>
            <a:ext cx="10607729" cy="530944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Combined architecture</a:t>
            </a:r>
            <a:br>
              <a:rPr lang="en-CA" b="1" dirty="0">
                <a:solidFill>
                  <a:srgbClr val="FFFFFF"/>
                </a:solidFill>
                <a:latin typeface="Trebuchet MS"/>
              </a:rPr>
            </a:br>
            <a:endParaRPr lang="en-US" dirty="0"/>
          </a:p>
        </p:txBody>
      </p:sp>
      <p:pic>
        <p:nvPicPr>
          <p:cNvPr id="5" name="Content Placeholder 4" descr="recipe-assistant-architecture.png">
            <a:extLst>
              <a:ext uri="{FF2B5EF4-FFF2-40B4-BE49-F238E27FC236}">
                <a16:creationId xmlns:a16="http://schemas.microsoft.com/office/drawing/2014/main" id="{942A535E-B1B4-936E-E5DA-52B6902E4A8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2951" y="1305005"/>
            <a:ext cx="9309402" cy="51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98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WS Brand Event Template 2025 - Dark">
  <a:themeElements>
    <a:clrScheme name="Custom 1">
      <a:dk1>
        <a:srgbClr val="232F3E"/>
      </a:dk1>
      <a:lt1>
        <a:srgbClr val="FFFFFF"/>
      </a:lt1>
      <a:dk2>
        <a:srgbClr val="232F3E"/>
      </a:dk2>
      <a:lt2>
        <a:srgbClr val="E8E8E8"/>
      </a:lt2>
      <a:accent1>
        <a:srgbClr val="00D6C7"/>
      </a:accent1>
      <a:accent2>
        <a:srgbClr val="007DFF"/>
      </a:accent2>
      <a:accent3>
        <a:srgbClr val="E433FF"/>
      </a:accent3>
      <a:accent4>
        <a:srgbClr val="952EFF"/>
      </a:accent4>
      <a:accent5>
        <a:srgbClr val="AB0071"/>
      </a:accent5>
      <a:accent6>
        <a:srgbClr val="43004C"/>
      </a:accent6>
      <a:hlink>
        <a:srgbClr val="FFFFFF"/>
      </a:hlink>
      <a:folHlink>
        <a:srgbClr val="FFFFFF"/>
      </a:folHlink>
    </a:clrScheme>
    <a:fontScheme name="Office">
      <a:majorFont>
        <a:latin typeface="AmazonEmberDisplay_Bd.ttf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mazonEmberDisplay_Rg.ttf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kern="1200" cap="none" spc="0" normalizeH="0" baseline="0" noProof="0" dirty="0" err="1" smtClean="0">
            <a:ln>
              <a:noFill/>
            </a:ln>
            <a:effectLst/>
            <a:uLnTx/>
            <a:uFillTx/>
            <a:latin typeface="Amazon Ember Display" panose="020F0603020204020204" pitchFamily="34" charset="0"/>
            <a:ea typeface="Amazon Ember Display" panose="020F0603020204020204" pitchFamily="34" charset="0"/>
            <a:cs typeface="Amazon Ember Display" panose="020F06030202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4818</TotalTime>
  <Words>1119</Words>
  <Application>Microsoft Office PowerPoint</Application>
  <PresentationFormat>Widescreen</PresentationFormat>
  <Paragraphs>104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Amazon Ember Display</vt:lpstr>
      <vt:lpstr>Amazon Ember Mono</vt:lpstr>
      <vt:lpstr>AmazonEmberDisplay_Rg.ttf</vt:lpstr>
      <vt:lpstr>Aptos</vt:lpstr>
      <vt:lpstr>Aptos Display</vt:lpstr>
      <vt:lpstr>Arial</vt:lpstr>
      <vt:lpstr>Calibri</vt:lpstr>
      <vt:lpstr>Lucida Console</vt:lpstr>
      <vt:lpstr>Trebuchet MS</vt:lpstr>
      <vt:lpstr>Office Theme</vt:lpstr>
      <vt:lpstr>AWS Brand Event Template 2025 - Dark</vt:lpstr>
      <vt:lpstr>A Conversational Family Recipe Assistant</vt:lpstr>
      <vt:lpstr>PowerPoint Presentation</vt:lpstr>
      <vt:lpstr>A lifelong love of cooking </vt:lpstr>
      <vt:lpstr>Phase zero: print, scan, dump in Dropbox</vt:lpstr>
      <vt:lpstr>The keto pivot - now nutrition matters</vt:lpstr>
      <vt:lpstr>Why now? RAG finally became approachable</vt:lpstr>
      <vt:lpstr>What I wanted to build</vt:lpstr>
      <vt:lpstr>Ingestion: Nova Pro reads the recipe pile</vt:lpstr>
      <vt:lpstr>Combined architecture </vt:lpstr>
      <vt:lpstr>Enrichment: real macros via USDA</vt:lpstr>
      <vt:lpstr>Bedrock Knowledge Base + S3 Vectors</vt:lpstr>
      <vt:lpstr>Strands and AgentCore: Clean &amp; Simple</vt:lpstr>
      <vt:lpstr>Streaming the typed chat back to the browser</vt:lpstr>
      <vt:lpstr>Phase 1 worked - but the kitchen has hands</vt:lpstr>
      <vt:lpstr>Phase 2: Nova Sonic + Strands BidiAgent </vt:lpstr>
      <vt:lpstr>Why "bidirectional" actually matters</vt:lpstr>
      <vt:lpstr>Voice - things to watch out for</vt:lpstr>
      <vt:lpstr>It really does cost ~$0 at hobby scale</vt:lpstr>
      <vt:lpstr>Demo of Recipe Assistant</vt:lpstr>
      <vt:lpstr>What's next - and 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Ruggles, Darryl</dc:creator>
  <cp:lastModifiedBy>Newman, Aliza</cp:lastModifiedBy>
  <cp:revision>15</cp:revision>
  <dcterms:created xsi:type="dcterms:W3CDTF">2026-05-14T13:04:37Z</dcterms:created>
  <dcterms:modified xsi:type="dcterms:W3CDTF">2026-06-02T18:47:37Z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e68092-05df-4271-8e3e-b2a4c82ba797_Enabled">
    <vt:lpwstr>true</vt:lpwstr>
  </property>
  <property fmtid="{D5CDD505-2E9C-101B-9397-08002B2CF9AE}" pid="3" name="MSIP_Label_19e68092-05df-4271-8e3e-b2a4c82ba797_SetDate">
    <vt:lpwstr>2026-05-26T21:50:35Z</vt:lpwstr>
  </property>
  <property fmtid="{D5CDD505-2E9C-101B-9397-08002B2CF9AE}" pid="4" name="MSIP_Label_19e68092-05df-4271-8e3e-b2a4c82ba797_Method">
    <vt:lpwstr>Standard</vt:lpwstr>
  </property>
  <property fmtid="{D5CDD505-2E9C-101B-9397-08002B2CF9AE}" pid="5" name="MSIP_Label_19e68092-05df-4271-8e3e-b2a4c82ba797_Name">
    <vt:lpwstr>Amazon Confidential</vt:lpwstr>
  </property>
  <property fmtid="{D5CDD505-2E9C-101B-9397-08002B2CF9AE}" pid="6" name="MSIP_Label_19e68092-05df-4271-8e3e-b2a4c82ba797_SiteId">
    <vt:lpwstr>5280104a-472d-4538-9ccf-1e1d0efe8b1b</vt:lpwstr>
  </property>
  <property fmtid="{D5CDD505-2E9C-101B-9397-08002B2CF9AE}" pid="7" name="MSIP_Label_19e68092-05df-4271-8e3e-b2a4c82ba797_ActionId">
    <vt:lpwstr>702b1e12-a2d3-40e2-ab1d-84d7fc8089a7</vt:lpwstr>
  </property>
  <property fmtid="{D5CDD505-2E9C-101B-9397-08002B2CF9AE}" pid="8" name="MSIP_Label_19e68092-05df-4271-8e3e-b2a4c82ba797_ContentBits">
    <vt:lpwstr>0</vt:lpwstr>
  </property>
  <property fmtid="{D5CDD505-2E9C-101B-9397-08002B2CF9AE}" pid="9" name="MSIP_Label_19e68092-05df-4271-8e3e-b2a4c82ba797_Tag">
    <vt:lpwstr>10, 3, 0, 1</vt:lpwstr>
  </property>
</Properties>
</file>